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021" r:id="rId1"/>
    <p:sldMasterId id="2147484228" r:id="rId2"/>
    <p:sldMasterId id="2147484009" r:id="rId3"/>
  </p:sldMasterIdLst>
  <p:notesMasterIdLst>
    <p:notesMasterId r:id="rId18"/>
  </p:notesMasterIdLst>
  <p:handoutMasterIdLst>
    <p:handoutMasterId r:id="rId19"/>
  </p:handoutMasterIdLst>
  <p:sldIdLst>
    <p:sldId id="259" r:id="rId4"/>
    <p:sldId id="276" r:id="rId5"/>
    <p:sldId id="265" r:id="rId6"/>
    <p:sldId id="267" r:id="rId7"/>
    <p:sldId id="266" r:id="rId8"/>
    <p:sldId id="268" r:id="rId9"/>
    <p:sldId id="269" r:id="rId10"/>
    <p:sldId id="270" r:id="rId11"/>
    <p:sldId id="271" r:id="rId12"/>
    <p:sldId id="272" r:id="rId13"/>
    <p:sldId id="273" r:id="rId14"/>
    <p:sldId id="274" r:id="rId15"/>
    <p:sldId id="277" r:id="rId16"/>
    <p:sldId id="260"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5"/>
    <a:srgbClr val="333333"/>
    <a:srgbClr val="A1C1C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83" autoAdjust="0"/>
    <p:restoredTop sz="93103" autoAdjust="0"/>
  </p:normalViewPr>
  <p:slideViewPr>
    <p:cSldViewPr>
      <p:cViewPr>
        <p:scale>
          <a:sx n="100" d="100"/>
          <a:sy n="100" d="100"/>
        </p:scale>
        <p:origin x="-366" y="-210"/>
      </p:cViewPr>
      <p:guideLst>
        <p:guide orient="horz" pos="2112"/>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pitchFamily="-64" charset="-128"/>
              </a:defRPr>
            </a:lvl1pPr>
          </a:lstStyle>
          <a:p>
            <a:pPr>
              <a:defRPr/>
            </a:pPr>
            <a:endParaRPr lang="en-US"/>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pitchFamily="-64" charset="-128"/>
              </a:defRPr>
            </a:lvl1pPr>
          </a:lstStyle>
          <a:p>
            <a:pPr>
              <a:defRPr/>
            </a:pPr>
            <a:endParaRPr lang="en-US"/>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pitchFamily="-64" charset="-128"/>
              </a:defRPr>
            </a:lvl1pPr>
          </a:lstStyle>
          <a:p>
            <a:pPr>
              <a:defRPr/>
            </a:pPr>
            <a:endParaRPr lang="en-US"/>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pitchFamily="-64" charset="-128"/>
              </a:defRPr>
            </a:lvl1pPr>
          </a:lstStyle>
          <a:p>
            <a:pPr>
              <a:defRPr/>
            </a:pPr>
            <a:fld id="{D1780272-1B9E-4B84-AA4A-F6473DB8BF8C}" type="slidenum">
              <a:rPr lang="en-US"/>
              <a:pPr>
                <a:defRPr/>
              </a:pPr>
              <a:t>‹#›</a:t>
            </a:fld>
            <a:endParaRPr lang="en-US"/>
          </a:p>
        </p:txBody>
      </p:sp>
    </p:spTree>
    <p:extLst>
      <p:ext uri="{BB962C8B-B14F-4D97-AF65-F5344CB8AC3E}">
        <p14:creationId xmlns:p14="http://schemas.microsoft.com/office/powerpoint/2010/main" val="588657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pitchFamily="-64" charset="-128"/>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pitchFamily="-64" charset="-128"/>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pitchFamily="-64" charset="-128"/>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pitchFamily="-64" charset="-128"/>
              </a:defRPr>
            </a:lvl1pPr>
          </a:lstStyle>
          <a:p>
            <a:pPr>
              <a:defRPr/>
            </a:pPr>
            <a:fld id="{4A7E33C5-E608-4F49-A8F4-D83DF0BF7625}" type="slidenum">
              <a:rPr lang="en-US"/>
              <a:pPr>
                <a:defRPr/>
              </a:pPr>
              <a:t>‹#›</a:t>
            </a:fld>
            <a:endParaRPr lang="en-US"/>
          </a:p>
        </p:txBody>
      </p:sp>
    </p:spTree>
    <p:extLst>
      <p:ext uri="{BB962C8B-B14F-4D97-AF65-F5344CB8AC3E}">
        <p14:creationId xmlns:p14="http://schemas.microsoft.com/office/powerpoint/2010/main" val="39684444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aseline="0" dirty="0" smtClean="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1</a:t>
            </a:fld>
            <a:endParaRPr lang="en-US"/>
          </a:p>
        </p:txBody>
      </p:sp>
    </p:spTree>
    <p:extLst>
      <p:ext uri="{BB962C8B-B14F-4D97-AF65-F5344CB8AC3E}">
        <p14:creationId xmlns:p14="http://schemas.microsoft.com/office/powerpoint/2010/main" val="1392156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itchFamily="34" charset="-128"/>
            </a:endParaRPr>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CBC46656-DEA7-438C-8689-3E351AFA0323}" type="slidenum">
              <a:rPr lang="en-US" altLang="en-US" sz="1200" smtClean="0"/>
              <a:pPr/>
              <a:t>10</a:t>
            </a:fld>
            <a:endParaRPr lang="en-US" alt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itchFamily="34" charset="-128"/>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713F3852-1271-4FBA-BF51-4860FF5D5429}" type="slidenum">
              <a:rPr lang="en-US" altLang="en-US" sz="1200" smtClean="0"/>
              <a:pPr/>
              <a:t>11</a:t>
            </a:fld>
            <a:endParaRPr lang="en-US" alt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itchFamily="34" charset="-128"/>
            </a:endParaRP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ED043AF6-A9D8-49CF-83B2-79A69D9F6A04}" type="slidenum">
              <a:rPr lang="en-US" altLang="en-US" sz="1200" smtClean="0"/>
              <a:pPr/>
              <a:t>12</a:t>
            </a:fld>
            <a:endParaRPr lang="en-US" alt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14</a:t>
            </a:fld>
            <a:endParaRPr lang="en-US"/>
          </a:p>
        </p:txBody>
      </p:sp>
    </p:spTree>
    <p:extLst>
      <p:ext uri="{BB962C8B-B14F-4D97-AF65-F5344CB8AC3E}">
        <p14:creationId xmlns:p14="http://schemas.microsoft.com/office/powerpoint/2010/main" val="4206480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endParaRPr lang="en-US" altLang="en-US" dirty="0" smtClean="0"/>
          </a:p>
        </p:txBody>
      </p:sp>
      <p:sp>
        <p:nvSpPr>
          <p:cNvPr id="204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883" indent="-285724" eaLnBrk="0" hangingPunct="0">
              <a:defRPr>
                <a:solidFill>
                  <a:schemeClr val="tx1"/>
                </a:solidFill>
                <a:latin typeface="Arial" pitchFamily="34" charset="0"/>
                <a:ea typeface="ＭＳ Ｐゴシック" pitchFamily="34" charset="-128"/>
              </a:defRPr>
            </a:lvl2pPr>
            <a:lvl3pPr marL="1142898" indent="-228580" eaLnBrk="0" hangingPunct="0">
              <a:defRPr>
                <a:solidFill>
                  <a:schemeClr val="tx1"/>
                </a:solidFill>
                <a:latin typeface="Arial" pitchFamily="34" charset="0"/>
                <a:ea typeface="ＭＳ Ｐゴシック" pitchFamily="34" charset="-128"/>
              </a:defRPr>
            </a:lvl3pPr>
            <a:lvl4pPr marL="1600057" indent="-228580" eaLnBrk="0" hangingPunct="0">
              <a:defRPr>
                <a:solidFill>
                  <a:schemeClr val="tx1"/>
                </a:solidFill>
                <a:latin typeface="Arial" pitchFamily="34" charset="0"/>
                <a:ea typeface="ＭＳ Ｐゴシック" pitchFamily="34" charset="-128"/>
              </a:defRPr>
            </a:lvl4pPr>
            <a:lvl5pPr marL="2057217" indent="-228580" eaLnBrk="0" hangingPunct="0">
              <a:defRPr>
                <a:solidFill>
                  <a:schemeClr val="tx1"/>
                </a:solidFill>
                <a:latin typeface="Arial" pitchFamily="34" charset="0"/>
                <a:ea typeface="ＭＳ Ｐゴシック" pitchFamily="34" charset="-128"/>
              </a:defRPr>
            </a:lvl5pPr>
            <a:lvl6pPr marL="2514376" indent="-22858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535" indent="-22858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8695" indent="-22858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5854" indent="-22858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C692F397-9225-4D7F-B017-1AB385EBCB6F}" type="slidenum">
              <a:rPr lang="en-US" altLang="en-US" smtClean="0">
                <a:solidFill>
                  <a:srgbClr val="000000"/>
                </a:solidFill>
                <a:latin typeface="Calibri" pitchFamily="34" charset="0"/>
              </a:rPr>
              <a:pPr eaLnBrk="1" hangingPunct="1">
                <a:defRPr/>
              </a:pPr>
              <a:t>2</a:t>
            </a:fld>
            <a:endParaRPr lang="en-US" altLang="en-US" dirty="0" smtClean="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dirty="0" smtClean="0">
              <a:ea typeface="ＭＳ Ｐゴシック" pitchFamily="34" charset="-128"/>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B506A53C-E660-4A36-945A-9DD421ED2CC6}" type="slidenum">
              <a:rPr lang="en-US" altLang="en-US" sz="1200" smtClean="0"/>
              <a:pPr/>
              <a:t>3</a:t>
            </a:fld>
            <a:endParaRPr lang="en-US" alt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4</a:t>
            </a:fld>
            <a:endParaRPr lang="en-US"/>
          </a:p>
        </p:txBody>
      </p:sp>
    </p:spTree>
    <p:extLst>
      <p:ext uri="{BB962C8B-B14F-4D97-AF65-F5344CB8AC3E}">
        <p14:creationId xmlns:p14="http://schemas.microsoft.com/office/powerpoint/2010/main" val="499790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aseline="0" dirty="0" smtClean="0">
              <a:ea typeface="ＭＳ Ｐゴシック" pitchFamily="34" charset="-128"/>
            </a:endParaRP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63375835-AEA6-4A56-BD43-D2D4710C47E2}" type="slidenum">
              <a:rPr lang="en-US" altLang="en-US" sz="1200" smtClean="0"/>
              <a:pPr/>
              <a:t>5</a:t>
            </a:fld>
            <a:endParaRPr lang="en-US" alt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itchFamily="34" charset="-128"/>
            </a:endParaRPr>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E3A0AE66-1CA0-4BBC-9D70-D40C610FB407}" type="slidenum">
              <a:rPr lang="en-US" altLang="en-US" sz="1200" smtClean="0"/>
              <a:pPr/>
              <a:t>6</a:t>
            </a:fld>
            <a:endParaRPr lang="en-US" alt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7</a:t>
            </a:fld>
            <a:endParaRPr lang="en-US"/>
          </a:p>
        </p:txBody>
      </p:sp>
    </p:spTree>
    <p:extLst>
      <p:ext uri="{BB962C8B-B14F-4D97-AF65-F5344CB8AC3E}">
        <p14:creationId xmlns:p14="http://schemas.microsoft.com/office/powerpoint/2010/main" val="976891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8</a:t>
            </a:fld>
            <a:endParaRPr lang="en-US"/>
          </a:p>
        </p:txBody>
      </p:sp>
    </p:spTree>
    <p:extLst>
      <p:ext uri="{BB962C8B-B14F-4D97-AF65-F5344CB8AC3E}">
        <p14:creationId xmlns:p14="http://schemas.microsoft.com/office/powerpoint/2010/main" val="1512880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A7E33C5-E608-4F49-A8F4-D83DF0BF7625}" type="slidenum">
              <a:rPr lang="en-US" smtClean="0"/>
              <a:pPr>
                <a:defRPr/>
              </a:pPr>
              <a:t>9</a:t>
            </a:fld>
            <a:endParaRPr lang="en-US"/>
          </a:p>
        </p:txBody>
      </p:sp>
    </p:spTree>
    <p:extLst>
      <p:ext uri="{BB962C8B-B14F-4D97-AF65-F5344CB8AC3E}">
        <p14:creationId xmlns:p14="http://schemas.microsoft.com/office/powerpoint/2010/main" val="2114361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VHQC_PPT_coverSlide_v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220200" cy="691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457200" y="1600200"/>
            <a:ext cx="4343400" cy="1447800"/>
          </a:xfrm>
        </p:spPr>
        <p:txBody>
          <a:bodyPr anchor="b"/>
          <a:lstStyle>
            <a:lvl1pPr>
              <a:lnSpc>
                <a:spcPct val="90000"/>
              </a:lnSpc>
              <a:defRPr sz="2900">
                <a:solidFill>
                  <a:srgbClr val="FFFFFF"/>
                </a:solidFill>
              </a:defRPr>
            </a:lvl1pPr>
          </a:lstStyle>
          <a:p>
            <a:r>
              <a:rPr lang="en-US"/>
              <a:t>Click to edit Master title style</a:t>
            </a:r>
          </a:p>
        </p:txBody>
      </p:sp>
      <p:sp>
        <p:nvSpPr>
          <p:cNvPr id="5124" name="Rectangle 4"/>
          <p:cNvSpPr>
            <a:spLocks noGrp="1" noChangeArrowheads="1"/>
          </p:cNvSpPr>
          <p:nvPr>
            <p:ph type="subTitle" idx="1"/>
          </p:nvPr>
        </p:nvSpPr>
        <p:spPr>
          <a:xfrm>
            <a:off x="457200" y="3124200"/>
            <a:ext cx="3505200" cy="685800"/>
          </a:xfrm>
        </p:spPr>
        <p:txBody>
          <a:bodyPr/>
          <a:lstStyle>
            <a:lvl1pPr marL="0" indent="0">
              <a:defRPr sz="1600">
                <a:solidFill>
                  <a:srgbClr val="A1C1CA"/>
                </a:solidFill>
              </a:defRPr>
            </a:lvl1pPr>
          </a:lstStyle>
          <a:p>
            <a:r>
              <a:rPr lang="en-US"/>
              <a:t>Click to edit Master subtitle style</a:t>
            </a:r>
          </a:p>
        </p:txBody>
      </p:sp>
    </p:spTree>
    <p:extLst>
      <p:ext uri="{BB962C8B-B14F-4D97-AF65-F5344CB8AC3E}">
        <p14:creationId xmlns:p14="http://schemas.microsoft.com/office/powerpoint/2010/main" val="1470695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304800" y="1600200"/>
            <a:ext cx="8001000"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422913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304800" y="1600200"/>
            <a:ext cx="3962400"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0"/>
          </p:nvPr>
        </p:nvSpPr>
        <p:spPr>
          <a:xfrm>
            <a:off x="4495800" y="1600200"/>
            <a:ext cx="3959352"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24028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457200" y="0"/>
            <a:ext cx="6324600" cy="1289050"/>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304800" y="1600200"/>
            <a:ext cx="8153400" cy="533400"/>
          </a:xfrm>
        </p:spPr>
        <p:txBody>
          <a:bodyPr/>
          <a:lstStyle>
            <a:lvl1pPr marL="0" indent="0">
              <a:defRPr sz="2400"/>
            </a:lvl1pPr>
          </a:lstStyle>
          <a:p>
            <a:pPr lvl="0"/>
            <a:r>
              <a:rPr lang="en-US" dirty="0" smtClean="0"/>
              <a:t>Click to edit Master text styles</a:t>
            </a:r>
          </a:p>
        </p:txBody>
      </p:sp>
      <p:sp>
        <p:nvSpPr>
          <p:cNvPr id="9" name="Content Placeholder 2"/>
          <p:cNvSpPr>
            <a:spLocks noGrp="1"/>
          </p:cNvSpPr>
          <p:nvPr>
            <p:ph idx="10"/>
          </p:nvPr>
        </p:nvSpPr>
        <p:spPr>
          <a:xfrm>
            <a:off x="304800" y="2209800"/>
            <a:ext cx="3962400"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idx="11"/>
          </p:nvPr>
        </p:nvSpPr>
        <p:spPr>
          <a:xfrm>
            <a:off x="4495800" y="2209800"/>
            <a:ext cx="3959352"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256414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8" descr="VHQC_PPT_dividerSlide_v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8050"/>
            <a:ext cx="9296400" cy="697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457200" y="1600200"/>
            <a:ext cx="4343400" cy="1447800"/>
          </a:xfrm>
        </p:spPr>
        <p:txBody>
          <a:bodyPr anchor="b"/>
          <a:lstStyle>
            <a:lvl1pPr>
              <a:lnSpc>
                <a:spcPct val="90000"/>
              </a:lnSpc>
              <a:defRPr sz="2900">
                <a:solidFill>
                  <a:srgbClr val="FFFFFF"/>
                </a:solidFill>
              </a:defRPr>
            </a:lvl1pPr>
          </a:lstStyle>
          <a:p>
            <a:r>
              <a:rPr lang="en-US"/>
              <a:t>Click to edit Master title style</a:t>
            </a:r>
          </a:p>
        </p:txBody>
      </p:sp>
      <p:sp>
        <p:nvSpPr>
          <p:cNvPr id="5124" name="Rectangle 4"/>
          <p:cNvSpPr>
            <a:spLocks noGrp="1" noChangeArrowheads="1"/>
          </p:cNvSpPr>
          <p:nvPr>
            <p:ph type="subTitle" idx="1"/>
          </p:nvPr>
        </p:nvSpPr>
        <p:spPr>
          <a:xfrm>
            <a:off x="457200" y="3124200"/>
            <a:ext cx="4191000" cy="685800"/>
          </a:xfrm>
          <a:prstGeom prst="rect">
            <a:avLst/>
          </a:prstGeom>
        </p:spPr>
        <p:txBody>
          <a:bodyPr/>
          <a:lstStyle>
            <a:lvl1pPr marL="0" indent="0">
              <a:defRPr sz="1600">
                <a:solidFill>
                  <a:srgbClr val="A1C1CA"/>
                </a:solidFill>
              </a:defRPr>
            </a:lvl1pPr>
          </a:lstStyle>
          <a:p>
            <a:r>
              <a:rPr lang="en-US"/>
              <a:t>Click to edit Master subtitle style</a:t>
            </a:r>
          </a:p>
        </p:txBody>
      </p:sp>
      <p:pic>
        <p:nvPicPr>
          <p:cNvPr id="2" name="Picture 1" descr="bfcc-ncc logo co-branded with qio program logo" title="bfcc-ncc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5791200"/>
            <a:ext cx="5105400" cy="721523"/>
          </a:xfrm>
          <a:prstGeom prst="rect">
            <a:avLst/>
          </a:prstGeom>
        </p:spPr>
      </p:pic>
    </p:spTree>
    <p:extLst>
      <p:ext uri="{BB962C8B-B14F-4D97-AF65-F5344CB8AC3E}">
        <p14:creationId xmlns:p14="http://schemas.microsoft.com/office/powerpoint/2010/main" val="3939625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033359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2"/>
          <p:cNvSpPr>
            <a:spLocks noGrp="1"/>
          </p:cNvSpPr>
          <p:nvPr>
            <p:ph idx="1"/>
          </p:nvPr>
        </p:nvSpPr>
        <p:spPr>
          <a:xfrm>
            <a:off x="304800" y="1600200"/>
            <a:ext cx="3962400"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0"/>
          </p:nvPr>
        </p:nvSpPr>
        <p:spPr>
          <a:xfrm>
            <a:off x="4495800" y="1600200"/>
            <a:ext cx="3959352"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082183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457200" y="0"/>
            <a:ext cx="6324600" cy="1289050"/>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304800" y="1600200"/>
            <a:ext cx="8153400" cy="533400"/>
          </a:xfrm>
        </p:spPr>
        <p:txBody>
          <a:bodyPr/>
          <a:lstStyle>
            <a:lvl1pPr marL="0" indent="0">
              <a:defRPr sz="2400"/>
            </a:lvl1pPr>
          </a:lstStyle>
          <a:p>
            <a:pPr lvl="0"/>
            <a:r>
              <a:rPr lang="en-US" dirty="0" smtClean="0"/>
              <a:t>Click to edit Master text styles</a:t>
            </a:r>
          </a:p>
        </p:txBody>
      </p:sp>
      <p:sp>
        <p:nvSpPr>
          <p:cNvPr id="9" name="Content Placeholder 2"/>
          <p:cNvSpPr>
            <a:spLocks noGrp="1"/>
          </p:cNvSpPr>
          <p:nvPr>
            <p:ph idx="10"/>
          </p:nvPr>
        </p:nvSpPr>
        <p:spPr>
          <a:xfrm>
            <a:off x="304800" y="2209800"/>
            <a:ext cx="3962400"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idx="11"/>
          </p:nvPr>
        </p:nvSpPr>
        <p:spPr>
          <a:xfrm>
            <a:off x="4495800" y="2209800"/>
            <a:ext cx="3959352"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96794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Title 1"/>
          <p:cNvSpPr>
            <a:spLocks noGrp="1"/>
          </p:cNvSpPr>
          <p:nvPr>
            <p:ph type="title"/>
          </p:nvPr>
        </p:nvSpPr>
        <p:spPr>
          <a:xfrm>
            <a:off x="457200" y="0"/>
            <a:ext cx="6324600" cy="1289050"/>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304800" y="1600200"/>
            <a:ext cx="8153400" cy="762000"/>
          </a:xfrm>
        </p:spPr>
        <p:txBody>
          <a:bodyPr/>
          <a:lstStyle>
            <a:lvl1pPr marL="0" indent="0">
              <a:defRPr sz="2400"/>
            </a:lvl1pPr>
          </a:lstStyle>
          <a:p>
            <a:pPr lvl="0"/>
            <a:r>
              <a:rPr lang="en-US" dirty="0" smtClean="0"/>
              <a:t>Click to edit Master text styles</a:t>
            </a:r>
          </a:p>
        </p:txBody>
      </p:sp>
      <p:sp>
        <p:nvSpPr>
          <p:cNvPr id="9" name="Content Placeholder 2"/>
          <p:cNvSpPr>
            <a:spLocks noGrp="1"/>
          </p:cNvSpPr>
          <p:nvPr>
            <p:ph idx="10"/>
          </p:nvPr>
        </p:nvSpPr>
        <p:spPr>
          <a:xfrm>
            <a:off x="304800" y="2514600"/>
            <a:ext cx="8153400" cy="33528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675401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51320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2"/>
          <p:cNvSpPr>
            <a:spLocks noGrp="1"/>
          </p:cNvSpPr>
          <p:nvPr>
            <p:ph idx="1"/>
          </p:nvPr>
        </p:nvSpPr>
        <p:spPr>
          <a:xfrm>
            <a:off x="304800" y="1600200"/>
            <a:ext cx="3962400"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0"/>
          </p:nvPr>
        </p:nvSpPr>
        <p:spPr>
          <a:xfrm>
            <a:off x="4495800" y="1600200"/>
            <a:ext cx="3959352" cy="39624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802991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a:spLocks noGrp="1"/>
          </p:cNvSpPr>
          <p:nvPr>
            <p:ph type="title"/>
          </p:nvPr>
        </p:nvSpPr>
        <p:spPr>
          <a:xfrm>
            <a:off x="457200" y="0"/>
            <a:ext cx="6324600" cy="1289050"/>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304800" y="1600200"/>
            <a:ext cx="8153400" cy="533400"/>
          </a:xfrm>
        </p:spPr>
        <p:txBody>
          <a:bodyPr/>
          <a:lstStyle>
            <a:lvl1pPr marL="0" indent="0">
              <a:defRPr sz="2400"/>
            </a:lvl1pPr>
          </a:lstStyle>
          <a:p>
            <a:pPr lvl="0"/>
            <a:r>
              <a:rPr lang="en-US" dirty="0" smtClean="0"/>
              <a:t>Click to edit Master text styles</a:t>
            </a:r>
          </a:p>
        </p:txBody>
      </p:sp>
      <p:sp>
        <p:nvSpPr>
          <p:cNvPr id="9" name="Content Placeholder 2"/>
          <p:cNvSpPr>
            <a:spLocks noGrp="1"/>
          </p:cNvSpPr>
          <p:nvPr>
            <p:ph idx="10"/>
          </p:nvPr>
        </p:nvSpPr>
        <p:spPr>
          <a:xfrm>
            <a:off x="304800" y="2209800"/>
            <a:ext cx="3962400"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idx="11"/>
          </p:nvPr>
        </p:nvSpPr>
        <p:spPr>
          <a:xfrm>
            <a:off x="4495800" y="2209800"/>
            <a:ext cx="3959352" cy="3505200"/>
          </a:xfrm>
        </p:spPr>
        <p:txBody>
          <a:bodyPr/>
          <a:lstStyle>
            <a:lvl1pPr marL="0" indent="0">
              <a:defRPr sz="24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502428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2" descr="VHQC_PPT_interiorSlide_v1"/>
          <p:cNvPicPr>
            <a:picLocks noChangeAspect="1" noChangeArrowheads="1"/>
          </p:cNvPicPr>
          <p:nvPr userDrawn="1"/>
        </p:nvPicPr>
        <p:blipFill>
          <a:blip r:embed="rId8">
            <a:extLst>
              <a:ext uri="{28A0092B-C50C-407E-A947-70E740481C1C}">
                <a14:useLocalDpi xmlns:a14="http://schemas.microsoft.com/office/drawing/2010/main" val="0"/>
              </a:ext>
            </a:extLst>
          </a:blip>
          <a:srcRect t="15063"/>
          <a:stretch>
            <a:fillRect/>
          </a:stretch>
        </p:blipFill>
        <p:spPr bwMode="auto">
          <a:xfrm>
            <a:off x="0" y="0"/>
            <a:ext cx="914400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457200" y="0"/>
            <a:ext cx="632460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Headings (Arial 33)</a:t>
            </a:r>
          </a:p>
        </p:txBody>
      </p:sp>
      <p:sp>
        <p:nvSpPr>
          <p:cNvPr id="2052" name="Rectangle 14"/>
          <p:cNvSpPr>
            <a:spLocks noGrp="1" noChangeArrowheads="1"/>
          </p:cNvSpPr>
          <p:nvPr>
            <p:ph type="body" idx="1"/>
          </p:nvPr>
        </p:nvSpPr>
        <p:spPr bwMode="auto">
          <a:xfrm>
            <a:off x="304800" y="1600200"/>
            <a:ext cx="8001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r>
              <a:rPr lang="en-US" altLang="en-US" dirty="0" smtClean="0"/>
              <a:t>Sample Header Text (0, 56, 149); Arial 24</a:t>
            </a:r>
          </a:p>
          <a:p>
            <a:pPr lvl="1" eaLnBrk="1" hangingPunct="1"/>
            <a:r>
              <a:rPr lang="en-US" altLang="en-US" dirty="0" smtClean="0"/>
              <a:t>Bullet 1 (Arial 20)</a:t>
            </a:r>
          </a:p>
          <a:p>
            <a:pPr lvl="2" eaLnBrk="1" hangingPunct="1"/>
            <a:r>
              <a:rPr lang="en-US" altLang="en-US" dirty="0" smtClean="0"/>
              <a:t>Bullet 2 (Arial 18)</a:t>
            </a:r>
            <a:endParaRPr lang="en-US" altLang="en-US" sz="1600" dirty="0" smtClean="0"/>
          </a:p>
          <a:p>
            <a:pPr lvl="3" eaLnBrk="1" hangingPunct="1"/>
            <a:r>
              <a:rPr lang="en-US" altLang="en-US" dirty="0" smtClean="0"/>
              <a:t>Bullet 3</a:t>
            </a:r>
          </a:p>
          <a:p>
            <a:pPr lvl="4" eaLnBrk="1" hangingPunct="1"/>
            <a:r>
              <a:rPr lang="en-US" altLang="en-US" dirty="0" smtClean="0"/>
              <a:t>Bullet 4</a:t>
            </a:r>
          </a:p>
        </p:txBody>
      </p:sp>
      <p:sp>
        <p:nvSpPr>
          <p:cNvPr id="1030" name="Text Box 18"/>
          <p:cNvSpPr txBox="1">
            <a:spLocks noChangeArrowheads="1"/>
          </p:cNvSpPr>
          <p:nvPr userDrawn="1"/>
        </p:nvSpPr>
        <p:spPr bwMode="auto">
          <a:xfrm>
            <a:off x="8153400" y="6369050"/>
            <a:ext cx="685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pPr algn="r">
              <a:spcBef>
                <a:spcPct val="50000"/>
              </a:spcBef>
              <a:defRPr/>
            </a:pPr>
            <a:fld id="{0DEFF441-1740-442D-8E7E-9115DBAF6AA9}" type="slidenum">
              <a:rPr lang="en-US" altLang="en-US" sz="1000" smtClean="0">
                <a:solidFill>
                  <a:srgbClr val="333333"/>
                </a:solidFill>
              </a:rPr>
              <a:pPr algn="r">
                <a:spcBef>
                  <a:spcPct val="50000"/>
                </a:spcBef>
                <a:defRPr/>
              </a:pPr>
              <a:t>‹#›</a:t>
            </a:fld>
            <a:endParaRPr lang="en-US" altLang="en-US" sz="1000" smtClean="0">
              <a:solidFill>
                <a:srgbClr val="333333"/>
              </a:solidFill>
            </a:endParaRPr>
          </a:p>
        </p:txBody>
      </p:sp>
      <p:pic>
        <p:nvPicPr>
          <p:cNvPr id="3" name="Picture 2" descr="beneficiary and family centered care national coordinating center" title="bfcc-ncc program logo"/>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28600" y="6080760"/>
            <a:ext cx="3882098" cy="548640"/>
          </a:xfrm>
          <a:prstGeom prst="rect">
            <a:avLst/>
          </a:prstGeom>
        </p:spPr>
      </p:pic>
    </p:spTree>
  </p:cSld>
  <p:clrMap bg1="lt1" tx1="dk1" bg2="lt2" tx2="dk2" accent1="accent1" accent2="accent2" accent3="accent3" accent4="accent4" accent5="accent5" accent6="accent6" hlink="hlink" folHlink="folHlink"/>
  <p:sldLayoutIdLst>
    <p:sldLayoutId id="2147484227" r:id="rId1"/>
    <p:sldLayoutId id="2147484225" r:id="rId2"/>
    <p:sldLayoutId id="2147484193" r:id="rId3"/>
    <p:sldLayoutId id="2147484195" r:id="rId4"/>
    <p:sldLayoutId id="2147484196" r:id="rId5"/>
    <p:sldLayoutId id="2147484234" r:id="rId6"/>
  </p:sldLayoutIdLst>
  <p:timing>
    <p:tnLst>
      <p:par>
        <p:cTn id="1" dur="indefinite" restart="never" nodeType="tmRoot"/>
      </p:par>
    </p:tnLst>
  </p:timing>
  <p:txStyles>
    <p:titleStyle>
      <a:lvl1pPr algn="l" rtl="0" eaLnBrk="0" fontAlgn="base" hangingPunct="0">
        <a:lnSpc>
          <a:spcPct val="80000"/>
        </a:lnSpc>
        <a:spcBef>
          <a:spcPct val="0"/>
        </a:spcBef>
        <a:spcAft>
          <a:spcPct val="0"/>
        </a:spcAft>
        <a:defRPr sz="3300">
          <a:solidFill>
            <a:schemeClr val="bg1"/>
          </a:solidFill>
          <a:latin typeface="+mj-lt"/>
          <a:ea typeface="+mj-ea"/>
          <a:cs typeface="+mj-cs"/>
        </a:defRPr>
      </a:lvl1pPr>
      <a:lvl2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2pPr>
      <a:lvl3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3pPr>
      <a:lvl4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4pPr>
      <a:lvl5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5pPr>
      <a:lvl6pPr marL="457200" algn="l" rtl="0" fontAlgn="base">
        <a:lnSpc>
          <a:spcPct val="80000"/>
        </a:lnSpc>
        <a:spcBef>
          <a:spcPct val="0"/>
        </a:spcBef>
        <a:spcAft>
          <a:spcPct val="0"/>
        </a:spcAft>
        <a:defRPr sz="3300">
          <a:solidFill>
            <a:schemeClr val="bg1"/>
          </a:solidFill>
          <a:latin typeface="Arial" charset="0"/>
          <a:ea typeface="ＭＳ Ｐゴシック" pitchFamily="-64" charset="-128"/>
        </a:defRPr>
      </a:lvl6pPr>
      <a:lvl7pPr marL="914400" algn="l" rtl="0" fontAlgn="base">
        <a:lnSpc>
          <a:spcPct val="80000"/>
        </a:lnSpc>
        <a:spcBef>
          <a:spcPct val="0"/>
        </a:spcBef>
        <a:spcAft>
          <a:spcPct val="0"/>
        </a:spcAft>
        <a:defRPr sz="3300">
          <a:solidFill>
            <a:schemeClr val="bg1"/>
          </a:solidFill>
          <a:latin typeface="Arial" charset="0"/>
          <a:ea typeface="ＭＳ Ｐゴシック" pitchFamily="-64" charset="-128"/>
        </a:defRPr>
      </a:lvl7pPr>
      <a:lvl8pPr marL="1371600" algn="l" rtl="0" fontAlgn="base">
        <a:lnSpc>
          <a:spcPct val="80000"/>
        </a:lnSpc>
        <a:spcBef>
          <a:spcPct val="0"/>
        </a:spcBef>
        <a:spcAft>
          <a:spcPct val="0"/>
        </a:spcAft>
        <a:defRPr sz="3300">
          <a:solidFill>
            <a:schemeClr val="bg1"/>
          </a:solidFill>
          <a:latin typeface="Arial" charset="0"/>
          <a:ea typeface="ＭＳ Ｐゴシック" pitchFamily="-64" charset="-128"/>
        </a:defRPr>
      </a:lvl8pPr>
      <a:lvl9pPr marL="1828800" algn="l" rtl="0" fontAlgn="base">
        <a:lnSpc>
          <a:spcPct val="80000"/>
        </a:lnSpc>
        <a:spcBef>
          <a:spcPct val="0"/>
        </a:spcBef>
        <a:spcAft>
          <a:spcPct val="0"/>
        </a:spcAft>
        <a:defRPr sz="3300">
          <a:solidFill>
            <a:schemeClr val="bg1"/>
          </a:solidFill>
          <a:latin typeface="Arial" charset="0"/>
          <a:ea typeface="ＭＳ Ｐゴシック" pitchFamily="-64" charset="-128"/>
        </a:defRPr>
      </a:lvl9pPr>
    </p:titleStyle>
    <p:bodyStyle>
      <a:lvl1pPr marL="342900" indent="-342900" algn="l" rtl="0" eaLnBrk="0" fontAlgn="base" hangingPunct="0">
        <a:spcBef>
          <a:spcPct val="20000"/>
        </a:spcBef>
        <a:spcAft>
          <a:spcPct val="0"/>
        </a:spcAft>
        <a:defRPr sz="2400">
          <a:solidFill>
            <a:srgbClr val="003895"/>
          </a:solidFill>
          <a:latin typeface="+mn-lt"/>
          <a:ea typeface="+mn-ea"/>
          <a:cs typeface="+mn-cs"/>
        </a:defRPr>
      </a:lvl1pPr>
      <a:lvl2pPr marL="742950" indent="-285750" algn="l" rtl="0" eaLnBrk="0" fontAlgn="base" hangingPunct="0">
        <a:spcBef>
          <a:spcPct val="20000"/>
        </a:spcBef>
        <a:spcAft>
          <a:spcPct val="0"/>
        </a:spcAft>
        <a:buFont typeface="Times" pitchFamily="-64" charset="0"/>
        <a:buChar char="•"/>
        <a:defRPr sz="2000">
          <a:solidFill>
            <a:srgbClr val="333333"/>
          </a:solidFill>
          <a:latin typeface="+mn-lt"/>
          <a:ea typeface="+mn-ea"/>
        </a:defRPr>
      </a:lvl2pPr>
      <a:lvl3pPr marL="1143000" indent="-228600" algn="l" rtl="0" eaLnBrk="0" fontAlgn="base" hangingPunct="0">
        <a:spcBef>
          <a:spcPct val="20000"/>
        </a:spcBef>
        <a:spcAft>
          <a:spcPct val="0"/>
        </a:spcAft>
        <a:buChar char="–"/>
        <a:defRPr>
          <a:solidFill>
            <a:srgbClr val="333333"/>
          </a:solidFill>
          <a:latin typeface="+mn-lt"/>
          <a:ea typeface="+mn-ea"/>
        </a:defRPr>
      </a:lvl3pPr>
      <a:lvl4pPr marL="1600200" indent="-228600" algn="l" rtl="0" eaLnBrk="0" fontAlgn="base" hangingPunct="0">
        <a:spcBef>
          <a:spcPct val="20000"/>
        </a:spcBef>
        <a:spcAft>
          <a:spcPct val="0"/>
        </a:spcAft>
        <a:buFont typeface="Wingdings" pitchFamily="2" charset="2"/>
        <a:buChar char="§"/>
        <a:defRPr sz="1600">
          <a:solidFill>
            <a:srgbClr val="333333"/>
          </a:solidFill>
          <a:latin typeface="+mn-lt"/>
          <a:ea typeface="+mn-ea"/>
        </a:defRPr>
      </a:lvl4pPr>
      <a:lvl5pPr marL="2057400" indent="-228600" algn="l" rtl="0" eaLnBrk="0" fontAlgn="base" hangingPunct="0">
        <a:spcBef>
          <a:spcPct val="20000"/>
        </a:spcBef>
        <a:spcAft>
          <a:spcPct val="0"/>
        </a:spcAft>
        <a:buFont typeface="Wingdings" pitchFamily="2" charset="2"/>
        <a:buChar char=""/>
        <a:defRPr sz="1400">
          <a:solidFill>
            <a:srgbClr val="333333"/>
          </a:solidFill>
          <a:latin typeface="+mn-lt"/>
          <a:ea typeface="+mn-ea"/>
        </a:defRPr>
      </a:lvl5pPr>
      <a:lvl6pPr marL="2514600" indent="-228600" algn="l" rtl="0" fontAlgn="base">
        <a:spcBef>
          <a:spcPct val="20000"/>
        </a:spcBef>
        <a:spcAft>
          <a:spcPct val="0"/>
        </a:spcAft>
        <a:buFont typeface="Wingdings" pitchFamily="-64" charset="2"/>
        <a:buChar char=""/>
        <a:defRPr sz="1400">
          <a:solidFill>
            <a:srgbClr val="333333"/>
          </a:solidFill>
          <a:latin typeface="+mn-lt"/>
          <a:ea typeface="+mn-ea"/>
        </a:defRPr>
      </a:lvl6pPr>
      <a:lvl7pPr marL="2971800" indent="-228600" algn="l" rtl="0" fontAlgn="base">
        <a:spcBef>
          <a:spcPct val="20000"/>
        </a:spcBef>
        <a:spcAft>
          <a:spcPct val="0"/>
        </a:spcAft>
        <a:buFont typeface="Wingdings" pitchFamily="-64" charset="2"/>
        <a:buChar char=""/>
        <a:defRPr sz="1400">
          <a:solidFill>
            <a:srgbClr val="333333"/>
          </a:solidFill>
          <a:latin typeface="+mn-lt"/>
          <a:ea typeface="+mn-ea"/>
        </a:defRPr>
      </a:lvl7pPr>
      <a:lvl8pPr marL="3429000" indent="-228600" algn="l" rtl="0" fontAlgn="base">
        <a:spcBef>
          <a:spcPct val="20000"/>
        </a:spcBef>
        <a:spcAft>
          <a:spcPct val="0"/>
        </a:spcAft>
        <a:buFont typeface="Wingdings" pitchFamily="-64" charset="2"/>
        <a:buChar char=""/>
        <a:defRPr sz="1400">
          <a:solidFill>
            <a:srgbClr val="333333"/>
          </a:solidFill>
          <a:latin typeface="+mn-lt"/>
          <a:ea typeface="+mn-ea"/>
        </a:defRPr>
      </a:lvl8pPr>
      <a:lvl9pPr marL="3886200" indent="-228600" algn="l" rtl="0" fontAlgn="base">
        <a:spcBef>
          <a:spcPct val="20000"/>
        </a:spcBef>
        <a:spcAft>
          <a:spcPct val="0"/>
        </a:spcAft>
        <a:buFont typeface="Wingdings" pitchFamily="-64" charset="2"/>
        <a:buChar char=""/>
        <a:defRPr sz="14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2" descr="VHQC_PPT_interiorSlide_v1"/>
          <p:cNvPicPr>
            <a:picLocks noChangeAspect="1" noChangeArrowheads="1"/>
          </p:cNvPicPr>
          <p:nvPr userDrawn="1"/>
        </p:nvPicPr>
        <p:blipFill>
          <a:blip r:embed="rId5">
            <a:extLst>
              <a:ext uri="{28A0092B-C50C-407E-A947-70E740481C1C}">
                <a14:useLocalDpi xmlns:a14="http://schemas.microsoft.com/office/drawing/2010/main" val="0"/>
              </a:ext>
            </a:extLst>
          </a:blip>
          <a:srcRect t="15063"/>
          <a:stretch>
            <a:fillRect/>
          </a:stretch>
        </p:blipFill>
        <p:spPr bwMode="auto">
          <a:xfrm>
            <a:off x="0" y="0"/>
            <a:ext cx="914400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457200" y="0"/>
            <a:ext cx="632460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Headings (Arial 33)</a:t>
            </a:r>
          </a:p>
        </p:txBody>
      </p:sp>
      <p:sp>
        <p:nvSpPr>
          <p:cNvPr id="2052" name="Rectangle 14"/>
          <p:cNvSpPr>
            <a:spLocks noGrp="1" noChangeArrowheads="1"/>
          </p:cNvSpPr>
          <p:nvPr>
            <p:ph type="body" idx="1"/>
          </p:nvPr>
        </p:nvSpPr>
        <p:spPr bwMode="auto">
          <a:xfrm>
            <a:off x="304800" y="1600200"/>
            <a:ext cx="8001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r>
              <a:rPr lang="en-US" altLang="en-US" dirty="0" smtClean="0"/>
              <a:t>Sample Header Text (0, 56, 149); Arial 24</a:t>
            </a:r>
          </a:p>
          <a:p>
            <a:pPr lvl="1" eaLnBrk="1" hangingPunct="1"/>
            <a:r>
              <a:rPr lang="en-US" altLang="en-US" dirty="0" smtClean="0"/>
              <a:t>Bullet 1 (Arial 20)</a:t>
            </a:r>
          </a:p>
          <a:p>
            <a:pPr lvl="2" eaLnBrk="1" hangingPunct="1"/>
            <a:r>
              <a:rPr lang="en-US" altLang="en-US" dirty="0" smtClean="0"/>
              <a:t>Bullet 2 (Arial 18)</a:t>
            </a:r>
            <a:endParaRPr lang="en-US" altLang="en-US" sz="1600" dirty="0" smtClean="0"/>
          </a:p>
          <a:p>
            <a:pPr lvl="3" eaLnBrk="1" hangingPunct="1"/>
            <a:r>
              <a:rPr lang="en-US" altLang="en-US" dirty="0" smtClean="0"/>
              <a:t>Bullet 3</a:t>
            </a:r>
          </a:p>
          <a:p>
            <a:pPr lvl="4" eaLnBrk="1" hangingPunct="1"/>
            <a:r>
              <a:rPr lang="en-US" altLang="en-US" dirty="0" smtClean="0"/>
              <a:t>Bullet 4</a:t>
            </a:r>
          </a:p>
        </p:txBody>
      </p:sp>
      <p:sp>
        <p:nvSpPr>
          <p:cNvPr id="1030" name="Text Box 18"/>
          <p:cNvSpPr txBox="1">
            <a:spLocks noChangeArrowheads="1"/>
          </p:cNvSpPr>
          <p:nvPr userDrawn="1"/>
        </p:nvSpPr>
        <p:spPr bwMode="auto">
          <a:xfrm>
            <a:off x="8153400" y="6369050"/>
            <a:ext cx="685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pPr algn="r">
              <a:spcBef>
                <a:spcPct val="50000"/>
              </a:spcBef>
              <a:defRPr/>
            </a:pPr>
            <a:fld id="{0DEFF441-1740-442D-8E7E-9115DBAF6AA9}" type="slidenum">
              <a:rPr lang="en-US" altLang="en-US" sz="1000" smtClean="0">
                <a:solidFill>
                  <a:srgbClr val="333333"/>
                </a:solidFill>
              </a:rPr>
              <a:pPr algn="r">
                <a:spcBef>
                  <a:spcPct val="50000"/>
                </a:spcBef>
                <a:defRPr/>
              </a:pPr>
              <a:t>‹#›</a:t>
            </a:fld>
            <a:endParaRPr lang="en-US" altLang="en-US" sz="1000" smtClean="0">
              <a:solidFill>
                <a:srgbClr val="333333"/>
              </a:solidFill>
            </a:endParaRPr>
          </a:p>
        </p:txBody>
      </p:sp>
      <p:pic>
        <p:nvPicPr>
          <p:cNvPr id="3" name="Picture 2" descr="beneficiary and family centered care national coordinating center" title="bfcc-ncc program logo"/>
          <p:cNvPicPr>
            <a:picLocks noChangeAspect="1"/>
          </p:cNvPicPr>
          <p:nvPr userDrawn="1"/>
        </p:nvPicPr>
        <p:blipFill rotWithShape="1">
          <a:blip r:embed="rId6" cstate="print">
            <a:extLst>
              <a:ext uri="{28A0092B-C50C-407E-A947-70E740481C1C}">
                <a14:useLocalDpi xmlns:a14="http://schemas.microsoft.com/office/drawing/2010/main" val="0"/>
              </a:ext>
            </a:extLst>
          </a:blip>
          <a:srcRect r="52646"/>
          <a:stretch/>
        </p:blipFill>
        <p:spPr>
          <a:xfrm>
            <a:off x="228600" y="6080760"/>
            <a:ext cx="1838325" cy="548640"/>
          </a:xfrm>
          <a:prstGeom prst="rect">
            <a:avLst/>
          </a:prstGeom>
        </p:spPr>
      </p:pic>
    </p:spTree>
    <p:extLst>
      <p:ext uri="{BB962C8B-B14F-4D97-AF65-F5344CB8AC3E}">
        <p14:creationId xmlns:p14="http://schemas.microsoft.com/office/powerpoint/2010/main" val="2247017296"/>
      </p:ext>
    </p:extLst>
  </p:cSld>
  <p:clrMap bg1="lt1" tx1="dk1" bg2="lt2" tx2="dk2" accent1="accent1" accent2="accent2" accent3="accent3" accent4="accent4" accent5="accent5" accent6="accent6" hlink="hlink" folHlink="folHlink"/>
  <p:sldLayoutIdLst>
    <p:sldLayoutId id="2147484231" r:id="rId1"/>
    <p:sldLayoutId id="2147484232" r:id="rId2"/>
    <p:sldLayoutId id="2147484233" r:id="rId3"/>
  </p:sldLayoutIdLst>
  <p:timing>
    <p:tnLst>
      <p:par>
        <p:cTn id="1" dur="indefinite" restart="never" nodeType="tmRoot"/>
      </p:par>
    </p:tnLst>
  </p:timing>
  <p:txStyles>
    <p:titleStyle>
      <a:lvl1pPr algn="l" rtl="0" eaLnBrk="0" fontAlgn="base" hangingPunct="0">
        <a:lnSpc>
          <a:spcPct val="80000"/>
        </a:lnSpc>
        <a:spcBef>
          <a:spcPct val="0"/>
        </a:spcBef>
        <a:spcAft>
          <a:spcPct val="0"/>
        </a:spcAft>
        <a:defRPr sz="3300">
          <a:solidFill>
            <a:schemeClr val="bg1"/>
          </a:solidFill>
          <a:latin typeface="+mj-lt"/>
          <a:ea typeface="+mj-ea"/>
          <a:cs typeface="+mj-cs"/>
        </a:defRPr>
      </a:lvl1pPr>
      <a:lvl2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2pPr>
      <a:lvl3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3pPr>
      <a:lvl4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4pPr>
      <a:lvl5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5pPr>
      <a:lvl6pPr marL="457200" algn="l" rtl="0" fontAlgn="base">
        <a:lnSpc>
          <a:spcPct val="80000"/>
        </a:lnSpc>
        <a:spcBef>
          <a:spcPct val="0"/>
        </a:spcBef>
        <a:spcAft>
          <a:spcPct val="0"/>
        </a:spcAft>
        <a:defRPr sz="3300">
          <a:solidFill>
            <a:schemeClr val="bg1"/>
          </a:solidFill>
          <a:latin typeface="Arial" charset="0"/>
          <a:ea typeface="ＭＳ Ｐゴシック" pitchFamily="-64" charset="-128"/>
        </a:defRPr>
      </a:lvl6pPr>
      <a:lvl7pPr marL="914400" algn="l" rtl="0" fontAlgn="base">
        <a:lnSpc>
          <a:spcPct val="80000"/>
        </a:lnSpc>
        <a:spcBef>
          <a:spcPct val="0"/>
        </a:spcBef>
        <a:spcAft>
          <a:spcPct val="0"/>
        </a:spcAft>
        <a:defRPr sz="3300">
          <a:solidFill>
            <a:schemeClr val="bg1"/>
          </a:solidFill>
          <a:latin typeface="Arial" charset="0"/>
          <a:ea typeface="ＭＳ Ｐゴシック" pitchFamily="-64" charset="-128"/>
        </a:defRPr>
      </a:lvl7pPr>
      <a:lvl8pPr marL="1371600" algn="l" rtl="0" fontAlgn="base">
        <a:lnSpc>
          <a:spcPct val="80000"/>
        </a:lnSpc>
        <a:spcBef>
          <a:spcPct val="0"/>
        </a:spcBef>
        <a:spcAft>
          <a:spcPct val="0"/>
        </a:spcAft>
        <a:defRPr sz="3300">
          <a:solidFill>
            <a:schemeClr val="bg1"/>
          </a:solidFill>
          <a:latin typeface="Arial" charset="0"/>
          <a:ea typeface="ＭＳ Ｐゴシック" pitchFamily="-64" charset="-128"/>
        </a:defRPr>
      </a:lvl8pPr>
      <a:lvl9pPr marL="1828800" algn="l" rtl="0" fontAlgn="base">
        <a:lnSpc>
          <a:spcPct val="80000"/>
        </a:lnSpc>
        <a:spcBef>
          <a:spcPct val="0"/>
        </a:spcBef>
        <a:spcAft>
          <a:spcPct val="0"/>
        </a:spcAft>
        <a:defRPr sz="3300">
          <a:solidFill>
            <a:schemeClr val="bg1"/>
          </a:solidFill>
          <a:latin typeface="Arial" charset="0"/>
          <a:ea typeface="ＭＳ Ｐゴシック" pitchFamily="-64" charset="-128"/>
        </a:defRPr>
      </a:lvl9pPr>
    </p:titleStyle>
    <p:bodyStyle>
      <a:lvl1pPr marL="342900" indent="-342900" algn="l" rtl="0" eaLnBrk="0" fontAlgn="base" hangingPunct="0">
        <a:spcBef>
          <a:spcPct val="20000"/>
        </a:spcBef>
        <a:spcAft>
          <a:spcPct val="0"/>
        </a:spcAft>
        <a:defRPr sz="2400">
          <a:solidFill>
            <a:srgbClr val="003895"/>
          </a:solidFill>
          <a:latin typeface="+mn-lt"/>
          <a:ea typeface="+mn-ea"/>
          <a:cs typeface="+mn-cs"/>
        </a:defRPr>
      </a:lvl1pPr>
      <a:lvl2pPr marL="742950" indent="-285750" algn="l" rtl="0" eaLnBrk="0" fontAlgn="base" hangingPunct="0">
        <a:spcBef>
          <a:spcPct val="20000"/>
        </a:spcBef>
        <a:spcAft>
          <a:spcPct val="0"/>
        </a:spcAft>
        <a:buFont typeface="Times" pitchFamily="-64" charset="0"/>
        <a:buChar char="•"/>
        <a:defRPr sz="2000">
          <a:solidFill>
            <a:srgbClr val="333333"/>
          </a:solidFill>
          <a:latin typeface="+mn-lt"/>
          <a:ea typeface="+mn-ea"/>
        </a:defRPr>
      </a:lvl2pPr>
      <a:lvl3pPr marL="1143000" indent="-228600" algn="l" rtl="0" eaLnBrk="0" fontAlgn="base" hangingPunct="0">
        <a:spcBef>
          <a:spcPct val="20000"/>
        </a:spcBef>
        <a:spcAft>
          <a:spcPct val="0"/>
        </a:spcAft>
        <a:buChar char="–"/>
        <a:defRPr>
          <a:solidFill>
            <a:srgbClr val="333333"/>
          </a:solidFill>
          <a:latin typeface="+mn-lt"/>
          <a:ea typeface="+mn-ea"/>
        </a:defRPr>
      </a:lvl3pPr>
      <a:lvl4pPr marL="1600200" indent="-228600" algn="l" rtl="0" eaLnBrk="0" fontAlgn="base" hangingPunct="0">
        <a:spcBef>
          <a:spcPct val="20000"/>
        </a:spcBef>
        <a:spcAft>
          <a:spcPct val="0"/>
        </a:spcAft>
        <a:buFont typeface="Wingdings" pitchFamily="2" charset="2"/>
        <a:buChar char="§"/>
        <a:defRPr sz="1600">
          <a:solidFill>
            <a:srgbClr val="333333"/>
          </a:solidFill>
          <a:latin typeface="+mn-lt"/>
          <a:ea typeface="+mn-ea"/>
        </a:defRPr>
      </a:lvl4pPr>
      <a:lvl5pPr marL="2057400" indent="-228600" algn="l" rtl="0" eaLnBrk="0" fontAlgn="base" hangingPunct="0">
        <a:spcBef>
          <a:spcPct val="20000"/>
        </a:spcBef>
        <a:spcAft>
          <a:spcPct val="0"/>
        </a:spcAft>
        <a:buFont typeface="Wingdings" pitchFamily="2" charset="2"/>
        <a:buChar char=""/>
        <a:defRPr sz="1400">
          <a:solidFill>
            <a:srgbClr val="333333"/>
          </a:solidFill>
          <a:latin typeface="+mn-lt"/>
          <a:ea typeface="+mn-ea"/>
        </a:defRPr>
      </a:lvl5pPr>
      <a:lvl6pPr marL="2514600" indent="-228600" algn="l" rtl="0" fontAlgn="base">
        <a:spcBef>
          <a:spcPct val="20000"/>
        </a:spcBef>
        <a:spcAft>
          <a:spcPct val="0"/>
        </a:spcAft>
        <a:buFont typeface="Wingdings" pitchFamily="-64" charset="2"/>
        <a:buChar char=""/>
        <a:defRPr sz="1400">
          <a:solidFill>
            <a:srgbClr val="333333"/>
          </a:solidFill>
          <a:latin typeface="+mn-lt"/>
          <a:ea typeface="+mn-ea"/>
        </a:defRPr>
      </a:lvl6pPr>
      <a:lvl7pPr marL="2971800" indent="-228600" algn="l" rtl="0" fontAlgn="base">
        <a:spcBef>
          <a:spcPct val="20000"/>
        </a:spcBef>
        <a:spcAft>
          <a:spcPct val="0"/>
        </a:spcAft>
        <a:buFont typeface="Wingdings" pitchFamily="-64" charset="2"/>
        <a:buChar char=""/>
        <a:defRPr sz="1400">
          <a:solidFill>
            <a:srgbClr val="333333"/>
          </a:solidFill>
          <a:latin typeface="+mn-lt"/>
          <a:ea typeface="+mn-ea"/>
        </a:defRPr>
      </a:lvl7pPr>
      <a:lvl8pPr marL="3429000" indent="-228600" algn="l" rtl="0" fontAlgn="base">
        <a:spcBef>
          <a:spcPct val="20000"/>
        </a:spcBef>
        <a:spcAft>
          <a:spcPct val="0"/>
        </a:spcAft>
        <a:buFont typeface="Wingdings" pitchFamily="-64" charset="2"/>
        <a:buChar char=""/>
        <a:defRPr sz="1400">
          <a:solidFill>
            <a:srgbClr val="333333"/>
          </a:solidFill>
          <a:latin typeface="+mn-lt"/>
          <a:ea typeface="+mn-ea"/>
        </a:defRPr>
      </a:lvl8pPr>
      <a:lvl9pPr marL="3886200" indent="-228600" algn="l" rtl="0" fontAlgn="base">
        <a:spcBef>
          <a:spcPct val="20000"/>
        </a:spcBef>
        <a:spcAft>
          <a:spcPct val="0"/>
        </a:spcAft>
        <a:buFont typeface="Wingdings" pitchFamily="-64" charset="2"/>
        <a:buChar char=""/>
        <a:defRPr sz="14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2" descr="VHQC_PPT_interiorSlide_v1"/>
          <p:cNvPicPr>
            <a:picLocks noChangeAspect="1" noChangeArrowheads="1"/>
          </p:cNvPicPr>
          <p:nvPr userDrawn="1"/>
        </p:nvPicPr>
        <p:blipFill>
          <a:blip r:embed="rId5">
            <a:extLst>
              <a:ext uri="{28A0092B-C50C-407E-A947-70E740481C1C}">
                <a14:useLocalDpi xmlns:a14="http://schemas.microsoft.com/office/drawing/2010/main" val="0"/>
              </a:ext>
            </a:extLst>
          </a:blip>
          <a:srcRect t="15063"/>
          <a:stretch>
            <a:fillRect/>
          </a:stretch>
        </p:blipFill>
        <p:spPr bwMode="auto">
          <a:xfrm>
            <a:off x="0" y="0"/>
            <a:ext cx="914400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457200" y="0"/>
            <a:ext cx="5791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Headings (Arial 33)</a:t>
            </a:r>
          </a:p>
        </p:txBody>
      </p:sp>
      <p:sp>
        <p:nvSpPr>
          <p:cNvPr id="1030" name="Text Box 18"/>
          <p:cNvSpPr txBox="1">
            <a:spLocks noChangeArrowheads="1"/>
          </p:cNvSpPr>
          <p:nvPr userDrawn="1"/>
        </p:nvSpPr>
        <p:spPr bwMode="auto">
          <a:xfrm>
            <a:off x="8153400" y="6369050"/>
            <a:ext cx="685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pPr algn="r">
              <a:spcBef>
                <a:spcPct val="50000"/>
              </a:spcBef>
              <a:defRPr/>
            </a:pPr>
            <a:fld id="{0174203C-DA81-46F3-A7CD-41AB2E05E7F3}" type="slidenum">
              <a:rPr lang="en-US" altLang="en-US" sz="1000" smtClean="0">
                <a:solidFill>
                  <a:srgbClr val="333333"/>
                </a:solidFill>
              </a:rPr>
              <a:pPr algn="r">
                <a:spcBef>
                  <a:spcPct val="50000"/>
                </a:spcBef>
                <a:defRPr/>
              </a:pPr>
              <a:t>‹#›</a:t>
            </a:fld>
            <a:endParaRPr lang="en-US" altLang="en-US" sz="1000" dirty="0" smtClean="0">
              <a:solidFill>
                <a:srgbClr val="333333"/>
              </a:solidFill>
            </a:endParaRPr>
          </a:p>
        </p:txBody>
      </p:sp>
      <p:pic>
        <p:nvPicPr>
          <p:cNvPr id="2" name="Picture 1" descr="beneficiary and family centred care oversight and review center" title="bfcc-orc logo"/>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1104" y="5910072"/>
            <a:ext cx="3792274" cy="795528"/>
          </a:xfrm>
          <a:prstGeom prst="rect">
            <a:avLst/>
          </a:prstGeom>
        </p:spPr>
      </p:pic>
      <p:sp>
        <p:nvSpPr>
          <p:cNvPr id="8" name="Rectangle 14"/>
          <p:cNvSpPr>
            <a:spLocks noGrp="1" noChangeArrowheads="1"/>
          </p:cNvSpPr>
          <p:nvPr>
            <p:ph type="body" idx="1"/>
          </p:nvPr>
        </p:nvSpPr>
        <p:spPr bwMode="auto">
          <a:xfrm>
            <a:off x="304800" y="1600200"/>
            <a:ext cx="8001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r>
              <a:rPr lang="en-US" altLang="en-US" dirty="0" smtClean="0"/>
              <a:t>Sample Header Text (0, 56, 149); Arial 24</a:t>
            </a:r>
          </a:p>
          <a:p>
            <a:pPr lvl="1" eaLnBrk="1" hangingPunct="1"/>
            <a:r>
              <a:rPr lang="en-US" altLang="en-US" dirty="0" smtClean="0"/>
              <a:t>Bullet 1 (Arial 20)</a:t>
            </a:r>
          </a:p>
          <a:p>
            <a:pPr lvl="2" eaLnBrk="1" hangingPunct="1"/>
            <a:r>
              <a:rPr lang="en-US" altLang="en-US" dirty="0" smtClean="0"/>
              <a:t>Bullet 2 (Arial 18)</a:t>
            </a:r>
            <a:endParaRPr lang="en-US" altLang="en-US" sz="1600" dirty="0" smtClean="0"/>
          </a:p>
          <a:p>
            <a:pPr lvl="3" eaLnBrk="1" hangingPunct="1"/>
            <a:r>
              <a:rPr lang="en-US" altLang="en-US" dirty="0" smtClean="0"/>
              <a:t>Bullet 3</a:t>
            </a:r>
          </a:p>
          <a:p>
            <a:pPr lvl="4" eaLnBrk="1" hangingPunct="1"/>
            <a:r>
              <a:rPr lang="en-US" altLang="en-US" dirty="0" smtClean="0"/>
              <a:t>Bullet 4</a:t>
            </a:r>
          </a:p>
        </p:txBody>
      </p:sp>
    </p:spTree>
  </p:cSld>
  <p:clrMap bg1="lt1" tx1="dk1" bg2="lt2" tx2="dk2" accent1="accent1" accent2="accent2" accent3="accent3" accent4="accent4" accent5="accent5" accent6="accent6" hlink="hlink" folHlink="folHlink"/>
  <p:sldLayoutIdLst>
    <p:sldLayoutId id="2147484203" r:id="rId1"/>
    <p:sldLayoutId id="2147484205" r:id="rId2"/>
    <p:sldLayoutId id="2147484206" r:id="rId3"/>
  </p:sldLayoutIdLst>
  <p:timing>
    <p:tnLst>
      <p:par>
        <p:cTn id="1" dur="indefinite" restart="never" nodeType="tmRoot"/>
      </p:par>
    </p:tnLst>
  </p:timing>
  <p:txStyles>
    <p:titleStyle>
      <a:lvl1pPr algn="l" rtl="0" eaLnBrk="0" fontAlgn="base" hangingPunct="0">
        <a:lnSpc>
          <a:spcPct val="80000"/>
        </a:lnSpc>
        <a:spcBef>
          <a:spcPct val="0"/>
        </a:spcBef>
        <a:spcAft>
          <a:spcPct val="0"/>
        </a:spcAft>
        <a:defRPr sz="3300" baseline="0">
          <a:solidFill>
            <a:schemeClr val="bg1"/>
          </a:solidFill>
          <a:latin typeface="+mj-lt"/>
          <a:ea typeface="+mj-ea"/>
          <a:cs typeface="+mj-cs"/>
        </a:defRPr>
      </a:lvl1pPr>
      <a:lvl2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2pPr>
      <a:lvl3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3pPr>
      <a:lvl4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4pPr>
      <a:lvl5pPr algn="l" rtl="0" eaLnBrk="0" fontAlgn="base" hangingPunct="0">
        <a:lnSpc>
          <a:spcPct val="80000"/>
        </a:lnSpc>
        <a:spcBef>
          <a:spcPct val="0"/>
        </a:spcBef>
        <a:spcAft>
          <a:spcPct val="0"/>
        </a:spcAft>
        <a:defRPr sz="3300">
          <a:solidFill>
            <a:schemeClr val="bg1"/>
          </a:solidFill>
          <a:latin typeface="Arial" charset="0"/>
          <a:ea typeface="ＭＳ Ｐゴシック" pitchFamily="-64" charset="-128"/>
        </a:defRPr>
      </a:lvl5pPr>
      <a:lvl6pPr marL="457200" algn="l" rtl="0" fontAlgn="base">
        <a:lnSpc>
          <a:spcPct val="80000"/>
        </a:lnSpc>
        <a:spcBef>
          <a:spcPct val="0"/>
        </a:spcBef>
        <a:spcAft>
          <a:spcPct val="0"/>
        </a:spcAft>
        <a:defRPr sz="3300">
          <a:solidFill>
            <a:schemeClr val="bg1"/>
          </a:solidFill>
          <a:latin typeface="Arial" charset="0"/>
          <a:ea typeface="ＭＳ Ｐゴシック" pitchFamily="-64" charset="-128"/>
        </a:defRPr>
      </a:lvl6pPr>
      <a:lvl7pPr marL="914400" algn="l" rtl="0" fontAlgn="base">
        <a:lnSpc>
          <a:spcPct val="80000"/>
        </a:lnSpc>
        <a:spcBef>
          <a:spcPct val="0"/>
        </a:spcBef>
        <a:spcAft>
          <a:spcPct val="0"/>
        </a:spcAft>
        <a:defRPr sz="3300">
          <a:solidFill>
            <a:schemeClr val="bg1"/>
          </a:solidFill>
          <a:latin typeface="Arial" charset="0"/>
          <a:ea typeface="ＭＳ Ｐゴシック" pitchFamily="-64" charset="-128"/>
        </a:defRPr>
      </a:lvl7pPr>
      <a:lvl8pPr marL="1371600" algn="l" rtl="0" fontAlgn="base">
        <a:lnSpc>
          <a:spcPct val="80000"/>
        </a:lnSpc>
        <a:spcBef>
          <a:spcPct val="0"/>
        </a:spcBef>
        <a:spcAft>
          <a:spcPct val="0"/>
        </a:spcAft>
        <a:defRPr sz="3300">
          <a:solidFill>
            <a:schemeClr val="bg1"/>
          </a:solidFill>
          <a:latin typeface="Arial" charset="0"/>
          <a:ea typeface="ＭＳ Ｐゴシック" pitchFamily="-64" charset="-128"/>
        </a:defRPr>
      </a:lvl8pPr>
      <a:lvl9pPr marL="1828800" algn="l" rtl="0" fontAlgn="base">
        <a:lnSpc>
          <a:spcPct val="80000"/>
        </a:lnSpc>
        <a:spcBef>
          <a:spcPct val="0"/>
        </a:spcBef>
        <a:spcAft>
          <a:spcPct val="0"/>
        </a:spcAft>
        <a:defRPr sz="3300">
          <a:solidFill>
            <a:schemeClr val="bg1"/>
          </a:solidFill>
          <a:latin typeface="Arial" charset="0"/>
          <a:ea typeface="ＭＳ Ｐゴシック" pitchFamily="-64" charset="-128"/>
        </a:defRPr>
      </a:lvl9pPr>
    </p:titleStyle>
    <p:bodyStyle>
      <a:lvl1pPr marL="342900" indent="-342900" algn="l" rtl="0" eaLnBrk="0" fontAlgn="base" hangingPunct="0">
        <a:spcBef>
          <a:spcPct val="20000"/>
        </a:spcBef>
        <a:spcAft>
          <a:spcPct val="0"/>
        </a:spcAft>
        <a:defRPr sz="2400">
          <a:solidFill>
            <a:srgbClr val="003895"/>
          </a:solidFill>
          <a:latin typeface="+mn-lt"/>
          <a:ea typeface="+mn-ea"/>
          <a:cs typeface="+mn-cs"/>
        </a:defRPr>
      </a:lvl1pPr>
      <a:lvl2pPr marL="742950" indent="-285750" algn="l" rtl="0" eaLnBrk="0" fontAlgn="base" hangingPunct="0">
        <a:spcBef>
          <a:spcPct val="20000"/>
        </a:spcBef>
        <a:spcAft>
          <a:spcPct val="0"/>
        </a:spcAft>
        <a:buFont typeface="Times" pitchFamily="-64" charset="0"/>
        <a:buChar char="•"/>
        <a:defRPr sz="2000">
          <a:solidFill>
            <a:srgbClr val="333333"/>
          </a:solidFill>
          <a:latin typeface="+mn-lt"/>
          <a:ea typeface="+mn-ea"/>
        </a:defRPr>
      </a:lvl2pPr>
      <a:lvl3pPr marL="1143000" indent="-228600" algn="l" rtl="0" eaLnBrk="0" fontAlgn="base" hangingPunct="0">
        <a:spcBef>
          <a:spcPct val="20000"/>
        </a:spcBef>
        <a:spcAft>
          <a:spcPct val="0"/>
        </a:spcAft>
        <a:buChar char="–"/>
        <a:defRPr>
          <a:solidFill>
            <a:srgbClr val="333333"/>
          </a:solidFill>
          <a:latin typeface="+mn-lt"/>
          <a:ea typeface="+mn-ea"/>
        </a:defRPr>
      </a:lvl3pPr>
      <a:lvl4pPr marL="1600200" indent="-228600" algn="l" rtl="0" eaLnBrk="0" fontAlgn="base" hangingPunct="0">
        <a:spcBef>
          <a:spcPct val="20000"/>
        </a:spcBef>
        <a:spcAft>
          <a:spcPct val="0"/>
        </a:spcAft>
        <a:buFont typeface="Wingdings" pitchFamily="2" charset="2"/>
        <a:buChar char="§"/>
        <a:defRPr sz="1600">
          <a:solidFill>
            <a:srgbClr val="333333"/>
          </a:solidFill>
          <a:latin typeface="+mn-lt"/>
          <a:ea typeface="+mn-ea"/>
        </a:defRPr>
      </a:lvl4pPr>
      <a:lvl5pPr marL="2057400" indent="-228600" algn="l" rtl="0" eaLnBrk="0" fontAlgn="base" hangingPunct="0">
        <a:spcBef>
          <a:spcPct val="20000"/>
        </a:spcBef>
        <a:spcAft>
          <a:spcPct val="0"/>
        </a:spcAft>
        <a:buFont typeface="Wingdings" pitchFamily="2" charset="2"/>
        <a:buChar char=""/>
        <a:defRPr sz="1400" baseline="0">
          <a:solidFill>
            <a:srgbClr val="333333"/>
          </a:solidFill>
          <a:latin typeface="+mn-lt"/>
          <a:ea typeface="+mn-ea"/>
        </a:defRPr>
      </a:lvl5pPr>
      <a:lvl6pPr marL="2514600" indent="-228600" algn="l" rtl="0" fontAlgn="base">
        <a:spcBef>
          <a:spcPct val="20000"/>
        </a:spcBef>
        <a:spcAft>
          <a:spcPct val="0"/>
        </a:spcAft>
        <a:buFont typeface="Wingdings" pitchFamily="-64" charset="2"/>
        <a:buChar char=""/>
        <a:defRPr sz="1400">
          <a:solidFill>
            <a:srgbClr val="333333"/>
          </a:solidFill>
          <a:latin typeface="+mn-lt"/>
          <a:ea typeface="+mn-ea"/>
        </a:defRPr>
      </a:lvl6pPr>
      <a:lvl7pPr marL="2971800" indent="-228600" algn="l" rtl="0" fontAlgn="base">
        <a:spcBef>
          <a:spcPct val="20000"/>
        </a:spcBef>
        <a:spcAft>
          <a:spcPct val="0"/>
        </a:spcAft>
        <a:buFont typeface="Wingdings" pitchFamily="-64" charset="2"/>
        <a:buChar char=""/>
        <a:defRPr sz="1400">
          <a:solidFill>
            <a:srgbClr val="333333"/>
          </a:solidFill>
          <a:latin typeface="+mn-lt"/>
          <a:ea typeface="+mn-ea"/>
        </a:defRPr>
      </a:lvl7pPr>
      <a:lvl8pPr marL="3429000" indent="-228600" algn="l" rtl="0" fontAlgn="base">
        <a:spcBef>
          <a:spcPct val="20000"/>
        </a:spcBef>
        <a:spcAft>
          <a:spcPct val="0"/>
        </a:spcAft>
        <a:buFont typeface="Wingdings" pitchFamily="-64" charset="2"/>
        <a:buChar char=""/>
        <a:defRPr sz="1400">
          <a:solidFill>
            <a:srgbClr val="333333"/>
          </a:solidFill>
          <a:latin typeface="+mn-lt"/>
          <a:ea typeface="+mn-ea"/>
        </a:defRPr>
      </a:lvl8pPr>
      <a:lvl9pPr marL="3886200" indent="-228600" algn="l" rtl="0" fontAlgn="base">
        <a:spcBef>
          <a:spcPct val="20000"/>
        </a:spcBef>
        <a:spcAft>
          <a:spcPct val="0"/>
        </a:spcAft>
        <a:buFont typeface="Wingdings" pitchFamily="-64" charset="2"/>
        <a:buChar char=""/>
        <a:defRPr sz="14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hemeOverride" Target="../theme/themeOverride1.xml"/><Relationship Id="rId6" Type="http://schemas.openxmlformats.org/officeDocument/2006/relationships/image" Target="../media/image14.PNG"/><Relationship Id="rId5" Type="http://schemas.openxmlformats.org/officeDocument/2006/relationships/hyperlink" Target="http://qioprogram.org/sites/default/files/progress-report-2015/index.html" TargetMode="Externa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hyperlink" Target="http://www.ahrq.gov/workingforquality/" TargetMode="External"/><Relationship Id="rId3" Type="http://schemas.openxmlformats.org/officeDocument/2006/relationships/hyperlink" Target="http://qioprogram.org/about/what-are-qios" TargetMode="External"/><Relationship Id="rId7" Type="http://schemas.openxmlformats.org/officeDocument/2006/relationships/hyperlink" Target="https://www.cms.gov/Medicare/Quality-Initiatives-Patient-Assessment-Instruments/QualityInitiativesGenInfo/CMS-Quality-Strategy.html" TargetMode="External"/><Relationship Id="rId2" Type="http://schemas.openxmlformats.org/officeDocument/2006/relationships/hyperlink" Target="http://qioprogram.org/" TargetMode="External"/><Relationship Id="rId1" Type="http://schemas.openxmlformats.org/officeDocument/2006/relationships/slideLayout" Target="../slideLayouts/slideLayout3.xml"/><Relationship Id="rId6" Type="http://schemas.openxmlformats.org/officeDocument/2006/relationships/hyperlink" Target="https://www.cms.gov/Medicare/Quality-Initiatives-Patient-Assessment-Instruments/QualityImprovementOrgs/index.html" TargetMode="External"/><Relationship Id="rId5" Type="http://schemas.openxmlformats.org/officeDocument/2006/relationships/hyperlink" Target="http://qioprogram.org/patients-caregivers" TargetMode="External"/><Relationship Id="rId4" Type="http://schemas.openxmlformats.org/officeDocument/2006/relationships/hyperlink" Target="http://qioprogram.org/sites/default/files/BFCC-QIO_FactSheet_508.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mailto:KrafftElena@bfcc3.hcqis.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qioprogram.org/contact-zone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ltLang="en-US" dirty="0" smtClean="0"/>
              <a:t>Medicare Rights</a:t>
            </a:r>
            <a:endParaRPr lang="en-US" altLang="en-US" dirty="0"/>
          </a:p>
        </p:txBody>
      </p:sp>
      <p:sp>
        <p:nvSpPr>
          <p:cNvPr id="4" name="Subtitle 3"/>
          <p:cNvSpPr>
            <a:spLocks noGrp="1"/>
          </p:cNvSpPr>
          <p:nvPr>
            <p:ph type="subTitle" idx="1"/>
          </p:nvPr>
        </p:nvSpPr>
        <p:spPr>
          <a:xfrm>
            <a:off x="457200" y="3048000"/>
            <a:ext cx="4191000" cy="685800"/>
          </a:xfrm>
        </p:spPr>
        <p:txBody>
          <a:bodyPr/>
          <a:lstStyle/>
          <a:p>
            <a:pPr eaLnBrk="1" hangingPunct="1"/>
            <a:r>
              <a:rPr lang="en-US" altLang="en-US" dirty="0" smtClean="0">
                <a:solidFill>
                  <a:srgbClr val="48B6E2"/>
                </a:solidFill>
              </a:rPr>
              <a:t>Elena Krafft, MPH, CHES</a:t>
            </a:r>
          </a:p>
          <a:p>
            <a:pPr eaLnBrk="1" hangingPunct="1"/>
            <a:r>
              <a:rPr lang="en-US" altLang="en-US" dirty="0">
                <a:solidFill>
                  <a:srgbClr val="48B6E2"/>
                </a:solidFill>
              </a:rPr>
              <a:t>Outreach </a:t>
            </a:r>
            <a:r>
              <a:rPr lang="en-US" altLang="en-US" dirty="0" smtClean="0">
                <a:solidFill>
                  <a:srgbClr val="48B6E2"/>
                </a:solidFill>
              </a:rPr>
              <a:t>Specialist</a:t>
            </a:r>
          </a:p>
          <a:p>
            <a:pPr eaLnBrk="1" hangingPunct="1"/>
            <a:r>
              <a:rPr lang="en-US" altLang="en-US" dirty="0" smtClean="0">
                <a:solidFill>
                  <a:srgbClr val="48B6E2"/>
                </a:solidFill>
              </a:rPr>
              <a:t>Beneficiary and Family Centered Care National Coordinating Center (BFCC-NCC)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a:spLocks noGrp="1"/>
          </p:cNvSpPr>
          <p:nvPr>
            <p:ph type="title"/>
          </p:nvPr>
        </p:nvSpPr>
        <p:spPr/>
        <p:txBody>
          <a:bodyPr/>
          <a:lstStyle/>
          <a:p>
            <a:r>
              <a:rPr lang="en-US" altLang="en-US" dirty="0"/>
              <a:t>Immediate Advocacy </a:t>
            </a:r>
            <a:br>
              <a:rPr lang="en-US" altLang="en-US" dirty="0"/>
            </a:br>
            <a:r>
              <a:rPr lang="en-US" altLang="en-US" dirty="0"/>
              <a:t>Success Story</a:t>
            </a:r>
          </a:p>
        </p:txBody>
      </p:sp>
      <p:sp>
        <p:nvSpPr>
          <p:cNvPr id="13314" name="Content Placeholder 2"/>
          <p:cNvSpPr>
            <a:spLocks noGrp="1"/>
          </p:cNvSpPr>
          <p:nvPr>
            <p:ph idx="1"/>
          </p:nvPr>
        </p:nvSpPr>
        <p:spPr>
          <a:xfrm>
            <a:off x="304800" y="1600200"/>
            <a:ext cx="8382000" cy="3962400"/>
          </a:xfrm>
        </p:spPr>
        <p:txBody>
          <a:bodyPr/>
          <a:lstStyle/>
          <a:p>
            <a:pPr marL="0" lvl="1" indent="0" eaLnBrk="1" hangingPunct="1">
              <a:buNone/>
              <a:defRPr/>
            </a:pPr>
            <a:r>
              <a:rPr lang="en-US" altLang="en-US" sz="2400" kern="1200" dirty="0">
                <a:solidFill>
                  <a:srgbClr val="003895"/>
                </a:solidFill>
                <a:latin typeface="Arial" charset="0"/>
                <a:ea typeface="ＭＳ Ｐゴシック" pitchFamily="34" charset="-128"/>
              </a:rPr>
              <a:t>Patient Receives Coverage for Needed Medications</a:t>
            </a:r>
            <a:endParaRPr lang="en-US" altLang="en-US" sz="2400" dirty="0" smtClean="0"/>
          </a:p>
          <a:p>
            <a:pPr marL="0" lvl="1" indent="0" eaLnBrk="1" hangingPunct="1">
              <a:buNone/>
              <a:defRPr/>
            </a:pPr>
            <a:r>
              <a:rPr lang="en-US" altLang="en-US" dirty="0" smtClean="0"/>
              <a:t>A </a:t>
            </a:r>
            <a:r>
              <a:rPr lang="en-US" altLang="en-US" dirty="0"/>
              <a:t>Medicare beneficiary’s representative contacted </a:t>
            </a:r>
            <a:r>
              <a:rPr lang="en-US" altLang="en-US" dirty="0" smtClean="0"/>
              <a:t>the BFCC-QIO </a:t>
            </a:r>
            <a:r>
              <a:rPr lang="en-US" altLang="en-US" dirty="0"/>
              <a:t>with concerns about her father’s </a:t>
            </a:r>
            <a:r>
              <a:rPr lang="en-US" altLang="en-US" dirty="0" smtClean="0"/>
              <a:t>health. The doctor prescribed </a:t>
            </a:r>
            <a:r>
              <a:rPr lang="en-US" altLang="en-US" dirty="0"/>
              <a:t>medication for him because he was struggling to eat and feeling more depressed. The Medicare Advantage (MA) plan refused to cover the medication.</a:t>
            </a:r>
          </a:p>
          <a:p>
            <a:pPr lvl="1" eaLnBrk="1" hangingPunct="1">
              <a:buFont typeface="Arial" panose="020B0604020202020204" pitchFamily="34" charset="0"/>
              <a:buChar char="‒"/>
              <a:defRPr/>
            </a:pPr>
            <a:r>
              <a:rPr lang="en-US" altLang="en-US" sz="1800" dirty="0"/>
              <a:t>The </a:t>
            </a:r>
            <a:r>
              <a:rPr lang="en-US" altLang="en-US" sz="1800" dirty="0" smtClean="0"/>
              <a:t>doctor </a:t>
            </a:r>
            <a:r>
              <a:rPr lang="en-US" altLang="en-US" sz="1800" dirty="0"/>
              <a:t>then prescribed an alternative medication </a:t>
            </a:r>
            <a:r>
              <a:rPr lang="en-US" altLang="en-US" sz="1800" dirty="0" smtClean="0"/>
              <a:t>because </a:t>
            </a:r>
            <a:r>
              <a:rPr lang="en-US" altLang="en-US" sz="1800" dirty="0"/>
              <a:t>the other medication had not been approved. </a:t>
            </a:r>
          </a:p>
          <a:p>
            <a:pPr lvl="1" eaLnBrk="1" hangingPunct="1">
              <a:buFont typeface="Arial" panose="020B0604020202020204" pitchFamily="34" charset="0"/>
              <a:buChar char="‒"/>
              <a:defRPr/>
            </a:pPr>
            <a:r>
              <a:rPr lang="en-US" altLang="en-US" sz="1800" dirty="0"/>
              <a:t>The </a:t>
            </a:r>
            <a:r>
              <a:rPr lang="en-US" altLang="en-US" sz="1800" dirty="0" smtClean="0"/>
              <a:t>BFCC-QIO </a:t>
            </a:r>
            <a:r>
              <a:rPr lang="en-US" altLang="en-US" sz="1800" dirty="0"/>
              <a:t>contacted the </a:t>
            </a:r>
            <a:r>
              <a:rPr lang="en-US" altLang="en-US" sz="1800" dirty="0" smtClean="0"/>
              <a:t>escalation </a:t>
            </a:r>
            <a:r>
              <a:rPr lang="en-US" altLang="en-US" sz="1800" dirty="0"/>
              <a:t>team for the MA plan. The </a:t>
            </a:r>
            <a:r>
              <a:rPr lang="en-US" altLang="en-US" sz="1800" dirty="0" smtClean="0"/>
              <a:t>escalation </a:t>
            </a:r>
            <a:r>
              <a:rPr lang="en-US" altLang="en-US" sz="1800" dirty="0"/>
              <a:t>team provided new paperwork to the physician’s office, which was faxed back with a new diagnosis. Unfortunately, there was still a problem with the diagnosis listed. A call was then set up between the physician’s office and the MA plan </a:t>
            </a:r>
            <a:r>
              <a:rPr lang="en-US" altLang="en-US" sz="1800" dirty="0" smtClean="0"/>
              <a:t>escalation team </a:t>
            </a:r>
            <a:r>
              <a:rPr lang="en-US" altLang="en-US" sz="1800" dirty="0"/>
              <a:t>so that the appropriate information could be obtained. </a:t>
            </a:r>
          </a:p>
          <a:p>
            <a:pPr lvl="1">
              <a:buFont typeface="Wingdings" pitchFamily="2" charset="2"/>
              <a:buChar char="§"/>
            </a:pPr>
            <a:endParaRPr lang="en-US" altLang="en-US" sz="1900" dirty="0" smtClean="0">
              <a:solidFill>
                <a:schemeClr val="tx1"/>
              </a:solidFill>
            </a:endParaRPr>
          </a:p>
        </p:txBody>
      </p:sp>
    </p:spTree>
    <p:extLst>
      <p:ext uri="{BB962C8B-B14F-4D97-AF65-F5344CB8AC3E}">
        <p14:creationId xmlns:p14="http://schemas.microsoft.com/office/powerpoint/2010/main" val="24764857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itle 1"/>
          <p:cNvSpPr>
            <a:spLocks noGrp="1"/>
          </p:cNvSpPr>
          <p:nvPr>
            <p:ph type="title"/>
          </p:nvPr>
        </p:nvSpPr>
        <p:spPr/>
        <p:txBody>
          <a:bodyPr/>
          <a:lstStyle/>
          <a:p>
            <a:pPr lvl="0"/>
            <a:r>
              <a:rPr lang="en-US" altLang="en-US" dirty="0"/>
              <a:t>Immediate Advocacy </a:t>
            </a:r>
            <a:br>
              <a:rPr lang="en-US" altLang="en-US" dirty="0"/>
            </a:br>
            <a:r>
              <a:rPr lang="en-US" altLang="en-US" dirty="0"/>
              <a:t>Success Story </a:t>
            </a:r>
          </a:p>
        </p:txBody>
      </p:sp>
      <p:sp>
        <p:nvSpPr>
          <p:cNvPr id="14338" name="Content Placeholder 2"/>
          <p:cNvSpPr>
            <a:spLocks noGrp="1"/>
          </p:cNvSpPr>
          <p:nvPr>
            <p:ph idx="1"/>
          </p:nvPr>
        </p:nvSpPr>
        <p:spPr/>
        <p:txBody>
          <a:bodyPr/>
          <a:lstStyle/>
          <a:p>
            <a:pPr marL="0" lvl="1" indent="0" eaLnBrk="1" hangingPunct="1">
              <a:buNone/>
              <a:defRPr/>
            </a:pPr>
            <a:r>
              <a:rPr lang="en-US" altLang="en-US" sz="2400" kern="1200" dirty="0">
                <a:solidFill>
                  <a:srgbClr val="003895"/>
                </a:solidFill>
                <a:latin typeface="Arial" charset="0"/>
                <a:ea typeface="ＭＳ Ｐゴシック" pitchFamily="34" charset="-128"/>
              </a:rPr>
              <a:t>Patient Obtains Prescribed Medical </a:t>
            </a:r>
            <a:r>
              <a:rPr lang="en-US" altLang="en-US" sz="2400" kern="1200" dirty="0" smtClean="0">
                <a:solidFill>
                  <a:srgbClr val="003895"/>
                </a:solidFill>
                <a:latin typeface="Arial" charset="0"/>
                <a:ea typeface="ＭＳ Ｐゴシック" pitchFamily="34" charset="-128"/>
              </a:rPr>
              <a:t>Equipment</a:t>
            </a:r>
          </a:p>
          <a:p>
            <a:pPr marL="0" lvl="1" indent="0" eaLnBrk="1" hangingPunct="1">
              <a:buNone/>
              <a:defRPr/>
            </a:pPr>
            <a:r>
              <a:rPr lang="en-US" altLang="en-US" dirty="0" smtClean="0"/>
              <a:t>A </a:t>
            </a:r>
            <a:r>
              <a:rPr lang="en-US" altLang="en-US" dirty="0"/>
              <a:t>Medicare beneficiary did not receive the durable medical equipment (DME) ordered by her physician. The beneficiary was to receive home health services, </a:t>
            </a:r>
            <a:r>
              <a:rPr lang="en-US" altLang="en-US" dirty="0" smtClean="0"/>
              <a:t>an </a:t>
            </a:r>
            <a:r>
              <a:rPr lang="en-US" altLang="en-US" dirty="0"/>
              <a:t>air mattress </a:t>
            </a:r>
            <a:r>
              <a:rPr lang="en-US" altLang="en-US" dirty="0" smtClean="0"/>
              <a:t>bed, and a BiPAP </a:t>
            </a:r>
            <a:r>
              <a:rPr lang="en-US" altLang="en-US" dirty="0"/>
              <a:t>machine </a:t>
            </a:r>
            <a:r>
              <a:rPr lang="en-US" altLang="en-US" dirty="0" smtClean="0"/>
              <a:t>at her home.</a:t>
            </a:r>
            <a:endParaRPr lang="en-US" altLang="en-US" dirty="0"/>
          </a:p>
          <a:p>
            <a:pPr marL="687388" lvl="2" eaLnBrk="1" hangingPunct="1">
              <a:defRPr/>
            </a:pPr>
            <a:r>
              <a:rPr lang="en-US" altLang="en-US" dirty="0"/>
              <a:t>After obtaining permission to intervene, BFCC-QIO staff contacted the DME supplier and the beneficiary’s physician. The physician’s office was not aware that </a:t>
            </a:r>
            <a:r>
              <a:rPr lang="en-US" altLang="en-US" dirty="0" smtClean="0"/>
              <a:t>additional </a:t>
            </a:r>
            <a:r>
              <a:rPr lang="en-US" altLang="en-US" dirty="0"/>
              <a:t>medical information was </a:t>
            </a:r>
            <a:r>
              <a:rPr lang="en-US" altLang="en-US" dirty="0" smtClean="0"/>
              <a:t>required </a:t>
            </a:r>
            <a:r>
              <a:rPr lang="en-US" altLang="en-US" dirty="0"/>
              <a:t>and that the lack of their response had delayed the </a:t>
            </a:r>
            <a:r>
              <a:rPr lang="en-US" altLang="en-US" dirty="0" smtClean="0"/>
              <a:t>equipment delivery. </a:t>
            </a:r>
            <a:endParaRPr lang="en-US" altLang="en-US" dirty="0"/>
          </a:p>
          <a:p>
            <a:pPr marL="687388" lvl="2" eaLnBrk="1" hangingPunct="1">
              <a:defRPr/>
            </a:pPr>
            <a:r>
              <a:rPr lang="en-US" altLang="en-US" dirty="0"/>
              <a:t>BFCC-QIO staff continued to facilitate the discussion between the DME supplier and the physician’s office, and shortly thereafter, the necessary information was furnished to the DME supplier and the patient received the equipment.</a:t>
            </a:r>
          </a:p>
          <a:p>
            <a:pPr lvl="1">
              <a:buFont typeface="Wingdings" pitchFamily="2" charset="2"/>
              <a:buChar char="§"/>
            </a:pPr>
            <a:endParaRPr lang="en-US" altLang="en-US" sz="1900" dirty="0" smtClean="0">
              <a:solidFill>
                <a:schemeClr val="tx1"/>
              </a:solidFill>
            </a:endParaRPr>
          </a:p>
        </p:txBody>
      </p:sp>
    </p:spTree>
    <p:extLst>
      <p:ext uri="{BB962C8B-B14F-4D97-AF65-F5344CB8AC3E}">
        <p14:creationId xmlns:p14="http://schemas.microsoft.com/office/powerpoint/2010/main" val="1254425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smtClean="0"/>
              <a:t>The Year in Numbers – </a:t>
            </a:r>
            <a:br>
              <a:rPr lang="en-US" altLang="en-US" dirty="0" smtClean="0"/>
            </a:br>
            <a:r>
              <a:rPr lang="en-US" altLang="en-US" dirty="0" smtClean="0"/>
              <a:t>BFCC-QIOs</a:t>
            </a:r>
          </a:p>
        </p:txBody>
      </p:sp>
      <p:pic>
        <p:nvPicPr>
          <p:cNvPr id="6" name="Content Placeholder 5" descr="172,482 total review volume&#10;$9.4M cost savings achieved through higher weighed diagnosis-related group (DRG) reviews&#10;&#10;BFCC-QIOs conducted more than 6,400 reviews for quality of care concerns, and identified more than 1.900 opportuniites for quality improement across a variety of health service providers.&#10;&#10;More than 135,000 discharge appeal reviews were completed, resulting in more than 27,000 beneficiaries not being discharged earlier than necessary." title="QIO Program Progress Report"/>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04800" y="1676400"/>
            <a:ext cx="4876800" cy="4073745"/>
          </a:xfrm>
        </p:spPr>
      </p:pic>
      <p:pic>
        <p:nvPicPr>
          <p:cNvPr id="7" name="Content Placeholder 6" descr="qio program progress report" title="QIO Program Progress Report">
            <a:hlinkClick r:id="rId5"/>
          </p:cNvPr>
          <p:cNvPicPr>
            <a:picLocks noGrp="1" noChangeAspect="1"/>
          </p:cNvPicPr>
          <p:nvPr>
            <p:ph idx="10"/>
          </p:nvPr>
        </p:nvPicPr>
        <p:blipFill>
          <a:blip r:embed="rId6">
            <a:extLst>
              <a:ext uri="{28A0092B-C50C-407E-A947-70E740481C1C}">
                <a14:useLocalDpi xmlns:a14="http://schemas.microsoft.com/office/drawing/2010/main" val="0"/>
              </a:ext>
            </a:extLst>
          </a:blip>
          <a:stretch>
            <a:fillRect/>
          </a:stretch>
        </p:blipFill>
        <p:spPr>
          <a:xfrm>
            <a:off x="6124238" y="1638028"/>
            <a:ext cx="2410162" cy="3886743"/>
          </a:xfrm>
        </p:spPr>
      </p:pic>
    </p:spTree>
    <p:extLst>
      <p:ext uri="{BB962C8B-B14F-4D97-AF65-F5344CB8AC3E}">
        <p14:creationId xmlns:p14="http://schemas.microsoft.com/office/powerpoint/2010/main" val="24935322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a:xfrm>
            <a:off x="304800" y="1219200"/>
            <a:ext cx="8001000" cy="3962400"/>
          </a:xfrm>
        </p:spPr>
        <p:txBody>
          <a:bodyPr/>
          <a:lstStyle/>
          <a:p>
            <a:endParaRPr lang="en-US" sz="1700" dirty="0"/>
          </a:p>
          <a:p>
            <a:pPr marL="342900" indent="-342900">
              <a:buFont typeface="+mj-lt"/>
              <a:buAutoNum type="arabicPeriod"/>
            </a:pPr>
            <a:r>
              <a:rPr lang="en-US" sz="1600" dirty="0" smtClean="0">
                <a:solidFill>
                  <a:schemeClr val="tx1"/>
                </a:solidFill>
              </a:rPr>
              <a:t>General information about QIO program and initiatives: </a:t>
            </a:r>
            <a:r>
              <a:rPr lang="en-US" sz="1600" dirty="0" smtClean="0">
                <a:solidFill>
                  <a:schemeClr val="tx1"/>
                </a:solidFill>
                <a:hlinkClick r:id="rId2"/>
              </a:rPr>
              <a:t>http</a:t>
            </a:r>
            <a:r>
              <a:rPr lang="en-US" sz="1600" dirty="0">
                <a:solidFill>
                  <a:schemeClr val="tx1"/>
                </a:solidFill>
                <a:hlinkClick r:id="rId2"/>
              </a:rPr>
              <a:t>://</a:t>
            </a:r>
            <a:r>
              <a:rPr lang="en-US" sz="1600" dirty="0" smtClean="0">
                <a:solidFill>
                  <a:schemeClr val="tx1"/>
                </a:solidFill>
                <a:hlinkClick r:id="rId2"/>
              </a:rPr>
              <a:t>qioprogram.org</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Information about BFCC-QIOs: </a:t>
            </a:r>
            <a:r>
              <a:rPr lang="en-US" sz="1600" dirty="0">
                <a:solidFill>
                  <a:schemeClr val="tx1"/>
                </a:solidFill>
                <a:hlinkClick r:id="rId3"/>
              </a:rPr>
              <a:t>http://</a:t>
            </a:r>
            <a:r>
              <a:rPr lang="en-US" sz="1600" dirty="0" smtClean="0">
                <a:solidFill>
                  <a:schemeClr val="tx1"/>
                </a:solidFill>
                <a:hlinkClick r:id="rId3"/>
              </a:rPr>
              <a:t>qioprogram.org/about/what-are-qios</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Fact </a:t>
            </a:r>
            <a:r>
              <a:rPr lang="en-US" sz="1600" dirty="0">
                <a:solidFill>
                  <a:schemeClr val="tx1"/>
                </a:solidFill>
              </a:rPr>
              <a:t>sheet, BFCC-QIOs: </a:t>
            </a:r>
            <a:r>
              <a:rPr lang="en-US" sz="1600" dirty="0">
                <a:solidFill>
                  <a:schemeClr val="tx1"/>
                </a:solidFill>
                <a:hlinkClick r:id="rId4"/>
              </a:rPr>
              <a:t>http://</a:t>
            </a:r>
            <a:r>
              <a:rPr lang="en-US" sz="1600" dirty="0" smtClean="0">
                <a:solidFill>
                  <a:schemeClr val="tx1"/>
                </a:solidFill>
                <a:hlinkClick r:id="rId4"/>
              </a:rPr>
              <a:t>qioprogram.org/sites/default/files/BFCC-QIO_FactSheet_508.pdf</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Information for patients and families: </a:t>
            </a:r>
            <a:r>
              <a:rPr lang="en-US" sz="1600" dirty="0">
                <a:solidFill>
                  <a:schemeClr val="tx1"/>
                </a:solidFill>
                <a:hlinkClick r:id="rId5"/>
              </a:rPr>
              <a:t>http://</a:t>
            </a:r>
            <a:r>
              <a:rPr lang="en-US" sz="1600" dirty="0" smtClean="0">
                <a:solidFill>
                  <a:schemeClr val="tx1"/>
                </a:solidFill>
                <a:hlinkClick r:id="rId5"/>
              </a:rPr>
              <a:t>qioprogram.org/patients-caregivers</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QIO </a:t>
            </a:r>
            <a:r>
              <a:rPr lang="en-US" sz="1600" dirty="0">
                <a:solidFill>
                  <a:schemeClr val="tx1"/>
                </a:solidFill>
              </a:rPr>
              <a:t>program overview: </a:t>
            </a:r>
            <a:r>
              <a:rPr lang="en-US" sz="1600" dirty="0">
                <a:solidFill>
                  <a:schemeClr val="tx1"/>
                </a:solidFill>
                <a:hlinkClick r:id="rId6"/>
              </a:rPr>
              <a:t>https://</a:t>
            </a:r>
            <a:r>
              <a:rPr lang="en-US" sz="1600" dirty="0" smtClean="0">
                <a:solidFill>
                  <a:schemeClr val="tx1"/>
                </a:solidFill>
                <a:hlinkClick r:id="rId6"/>
              </a:rPr>
              <a:t>www.cms.gov/Medicare/Quality-Initiatives-Patient-Assessment-Instruments/QualityImprovementOrgs/index.html</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CMS </a:t>
            </a:r>
            <a:r>
              <a:rPr lang="en-US" sz="1600" dirty="0">
                <a:solidFill>
                  <a:schemeClr val="tx1"/>
                </a:solidFill>
              </a:rPr>
              <a:t>Quality Strategy: </a:t>
            </a:r>
            <a:r>
              <a:rPr lang="en-US" sz="1600" dirty="0">
                <a:solidFill>
                  <a:schemeClr val="tx1"/>
                </a:solidFill>
                <a:hlinkClick r:id="rId7"/>
              </a:rPr>
              <a:t>https://</a:t>
            </a:r>
            <a:r>
              <a:rPr lang="en-US" sz="1600" dirty="0" smtClean="0">
                <a:solidFill>
                  <a:schemeClr val="tx1"/>
                </a:solidFill>
                <a:hlinkClick r:id="rId7"/>
              </a:rPr>
              <a:t>www.cms.gov/Medicare/Quality-Initiatives-Patient-Assessment-Instruments/QualityInitiativesGenInfo/CMS-Quality-Strategy.html</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National </a:t>
            </a:r>
            <a:r>
              <a:rPr lang="en-US" sz="1600" dirty="0">
                <a:solidFill>
                  <a:schemeClr val="tx1"/>
                </a:solidFill>
              </a:rPr>
              <a:t>Quality Strategy: </a:t>
            </a:r>
            <a:r>
              <a:rPr lang="en-US" sz="1600" dirty="0">
                <a:solidFill>
                  <a:schemeClr val="tx1"/>
                </a:solidFill>
                <a:hlinkClick r:id="rId8"/>
              </a:rPr>
              <a:t>http://www.ahrq.gov/workingforquality</a:t>
            </a:r>
            <a:r>
              <a:rPr lang="en-US" sz="1600" dirty="0" smtClean="0">
                <a:solidFill>
                  <a:schemeClr val="tx1"/>
                </a:solidFill>
                <a:hlinkClick r:id="rId8"/>
              </a:rPr>
              <a:t>/</a:t>
            </a:r>
            <a:r>
              <a:rPr lang="en-US" sz="1600" dirty="0" smtClean="0">
                <a:solidFill>
                  <a:schemeClr val="tx1"/>
                </a:solidFill>
              </a:rPr>
              <a:t>  </a:t>
            </a:r>
            <a:endParaRPr lang="en-US" sz="1600" dirty="0">
              <a:solidFill>
                <a:schemeClr val="tx1"/>
              </a:solidFill>
            </a:endParaRPr>
          </a:p>
          <a:p>
            <a:pPr marL="342900" indent="-342900">
              <a:buFont typeface="+mj-lt"/>
              <a:buAutoNum type="arabicPeriod"/>
            </a:pPr>
            <a:r>
              <a:rPr lang="en-US" sz="1600" dirty="0" smtClean="0">
                <a:solidFill>
                  <a:schemeClr val="tx1"/>
                </a:solidFill>
              </a:rPr>
              <a:t>Social media: </a:t>
            </a:r>
            <a:r>
              <a:rPr lang="en-US" sz="1600" dirty="0">
                <a:solidFill>
                  <a:schemeClr val="tx1"/>
                </a:solidFill>
              </a:rPr>
              <a:t>follow </a:t>
            </a:r>
            <a:r>
              <a:rPr lang="en-US" sz="1600" dirty="0" smtClean="0">
                <a:solidFill>
                  <a:schemeClr val="tx1"/>
                </a:solidFill>
              </a:rPr>
              <a:t>the BFCC-NCC </a:t>
            </a:r>
            <a:r>
              <a:rPr lang="en-US" sz="1600" dirty="0">
                <a:solidFill>
                  <a:schemeClr val="tx1"/>
                </a:solidFill>
              </a:rPr>
              <a:t>on Twitter: @</a:t>
            </a:r>
            <a:r>
              <a:rPr lang="en-US" sz="1600" dirty="0" err="1">
                <a:solidFill>
                  <a:schemeClr val="tx1"/>
                </a:solidFill>
              </a:rPr>
              <a:t>BeneProtection</a:t>
            </a:r>
            <a:r>
              <a:rPr lang="en-US" sz="1600" dirty="0">
                <a:solidFill>
                  <a:schemeClr val="tx1"/>
                </a:solidFill>
              </a:rPr>
              <a:t> </a:t>
            </a:r>
          </a:p>
          <a:p>
            <a:endParaRPr lang="en-US" sz="1700" dirty="0"/>
          </a:p>
        </p:txBody>
      </p:sp>
    </p:spTree>
    <p:extLst>
      <p:ext uri="{BB962C8B-B14F-4D97-AF65-F5344CB8AC3E}">
        <p14:creationId xmlns:p14="http://schemas.microsoft.com/office/powerpoint/2010/main" val="1180551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smtClean="0"/>
              <a:t>Questions</a:t>
            </a:r>
          </a:p>
        </p:txBody>
      </p:sp>
      <p:pic>
        <p:nvPicPr>
          <p:cNvPr id="4" name="Picture 2" descr="question mark" title="Question mark"/>
          <p:cNvPicPr>
            <a:picLocks noGrp="1" noChangeAspect="1" noChangeArrowheads="1"/>
          </p:cNvPicPr>
          <p:nvPr>
            <p:ph sz="half" idx="4294967295"/>
          </p:nvPr>
        </p:nvPicPr>
        <p:blipFill>
          <a:blip r:embed="rId3"/>
          <a:stretch>
            <a:fillRect/>
          </a:stretch>
        </p:blipFill>
        <p:spPr>
          <a:xfrm>
            <a:off x="2286000" y="1371600"/>
            <a:ext cx="4800600" cy="3429000"/>
          </a:xfrm>
        </p:spPr>
      </p:pic>
      <p:sp>
        <p:nvSpPr>
          <p:cNvPr id="2" name="Content Placeholder 1" descr="disclaimer" title="disclaimer"/>
          <p:cNvSpPr>
            <a:spLocks noGrp="1"/>
          </p:cNvSpPr>
          <p:nvPr>
            <p:ph sz="half" idx="4294967295"/>
          </p:nvPr>
        </p:nvSpPr>
        <p:spPr>
          <a:xfrm>
            <a:off x="4572000" y="6019800"/>
            <a:ext cx="3886200" cy="609600"/>
          </a:xfrm>
        </p:spPr>
        <p:txBody>
          <a:bodyPr/>
          <a:lstStyle/>
          <a:p>
            <a:pPr marL="0" indent="0">
              <a:spcBef>
                <a:spcPct val="0"/>
              </a:spcBef>
              <a:defRPr/>
            </a:pPr>
            <a:r>
              <a:rPr lang="en-US" altLang="en-US" sz="700" dirty="0">
                <a:solidFill>
                  <a:schemeClr val="tx1"/>
                </a:solidFill>
              </a:rPr>
              <a:t>Publication No. </a:t>
            </a:r>
            <a:r>
              <a:rPr lang="en-US" altLang="en-US" sz="700" dirty="0" smtClean="0">
                <a:solidFill>
                  <a:schemeClr val="tx1"/>
                </a:solidFill>
              </a:rPr>
              <a:t>BFCCNCC-133-3/2017. </a:t>
            </a:r>
            <a:r>
              <a:rPr lang="en-US" altLang="en-US" sz="700" dirty="0">
                <a:solidFill>
                  <a:schemeClr val="tx1"/>
                </a:solidFill>
              </a:rPr>
              <a:t>This material was prepared by KEPRO, the Beneficiary and Family Centered Care National Coordinating Center under contract with the Centers for Medicare &amp; Medicaid Services (CMS), an agency of the U.S. Department of Health and Human Services. The contents presented do not necessarily reflect CMS policy</a:t>
            </a:r>
            <a:r>
              <a:rPr lang="en-US" altLang="en-US" sz="700" dirty="0" smtClean="0">
                <a:solidFill>
                  <a:schemeClr val="tx1"/>
                </a:solidFill>
              </a:rPr>
              <a:t>.</a:t>
            </a:r>
            <a:endParaRPr lang="en-US" altLang="en-US" sz="700" dirty="0">
              <a:solidFill>
                <a:schemeClr val="tx1"/>
              </a:solidFill>
            </a:endParaRPr>
          </a:p>
        </p:txBody>
      </p:sp>
      <p:sp>
        <p:nvSpPr>
          <p:cNvPr id="3" name="Rectangle 2"/>
          <p:cNvSpPr/>
          <p:nvPr/>
        </p:nvSpPr>
        <p:spPr>
          <a:xfrm>
            <a:off x="3886200" y="4724400"/>
            <a:ext cx="5029200" cy="830997"/>
          </a:xfrm>
          <a:prstGeom prst="rect">
            <a:avLst/>
          </a:prstGeom>
        </p:spPr>
        <p:txBody>
          <a:bodyPr wrap="square">
            <a:spAutoFit/>
          </a:bodyPr>
          <a:lstStyle/>
          <a:p>
            <a:pPr>
              <a:defRPr/>
            </a:pPr>
            <a:r>
              <a:rPr lang="en-US" altLang="en-US" dirty="0"/>
              <a:t>Elena Krafft, Outreach Specialist</a:t>
            </a:r>
          </a:p>
          <a:p>
            <a:pPr>
              <a:defRPr/>
            </a:pPr>
            <a:r>
              <a:rPr lang="en-US" altLang="en-US" dirty="0">
                <a:hlinkClick r:id="rId4"/>
              </a:rPr>
              <a:t>KrafftElena@bfcc3.hcqis.org</a:t>
            </a:r>
            <a:endParaRPr lang="en-US"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6324600" cy="1289050"/>
          </a:xfrm>
        </p:spPr>
        <p:txBody>
          <a:bodyPr/>
          <a:lstStyle/>
          <a:p>
            <a:r>
              <a:rPr lang="en-US" altLang="en-US" dirty="0" smtClean="0"/>
              <a:t>BFCC-NCC Outreach	</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11936" y="2310384"/>
            <a:ext cx="2548128" cy="2542032"/>
          </a:xfrm>
        </p:spPr>
      </p:pic>
      <p:sp>
        <p:nvSpPr>
          <p:cNvPr id="3" name="Content Placeholder 2"/>
          <p:cNvSpPr>
            <a:spLocks noGrp="1"/>
          </p:cNvSpPr>
          <p:nvPr>
            <p:ph idx="10"/>
          </p:nvPr>
        </p:nvSpPr>
        <p:spPr/>
        <p:txBody>
          <a:bodyPr/>
          <a:lstStyle/>
          <a:p>
            <a:endParaRPr lang="en-US" altLang="en-US" dirty="0" smtClean="0"/>
          </a:p>
          <a:p>
            <a:endParaRPr lang="en-US" altLang="en-US" dirty="0"/>
          </a:p>
          <a:p>
            <a:endParaRPr lang="en-US" altLang="en-US" dirty="0" smtClean="0"/>
          </a:p>
          <a:p>
            <a:r>
              <a:rPr lang="en-US" altLang="en-US" dirty="0" smtClean="0"/>
              <a:t>Elena </a:t>
            </a:r>
            <a:r>
              <a:rPr lang="en-US" altLang="en-US" dirty="0"/>
              <a:t>Krafft, MPH, </a:t>
            </a:r>
            <a:r>
              <a:rPr lang="en-US" dirty="0"/>
              <a:t>CHES </a:t>
            </a:r>
            <a:r>
              <a:rPr lang="en-US" altLang="en-US" dirty="0"/>
              <a:t>Outreach </a:t>
            </a:r>
            <a:r>
              <a:rPr lang="en-US" altLang="en-US" dirty="0" smtClean="0"/>
              <a:t>Specialist</a:t>
            </a:r>
            <a:endParaRPr lang="en-US" altLang="en-US" dirty="0"/>
          </a:p>
        </p:txBody>
      </p:sp>
    </p:spTree>
    <p:extLst>
      <p:ext uri="{BB962C8B-B14F-4D97-AF65-F5344CB8AC3E}">
        <p14:creationId xmlns:p14="http://schemas.microsoft.com/office/powerpoint/2010/main" val="19900948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Box 13"/>
          <p:cNvSpPr txBox="1">
            <a:spLocks noChangeArrowheads="1"/>
          </p:cNvSpPr>
          <p:nvPr/>
        </p:nvSpPr>
        <p:spPr bwMode="auto">
          <a:xfrm>
            <a:off x="304800" y="1601212"/>
            <a:ext cx="54864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defRPr sz="2600">
                <a:solidFill>
                  <a:srgbClr val="003895"/>
                </a:solidFill>
                <a:latin typeface="Arial" charset="0"/>
                <a:ea typeface="ＭＳ Ｐゴシック" pitchFamily="34" charset="-128"/>
              </a:defRPr>
            </a:lvl1pPr>
            <a:lvl2pPr marL="742950" indent="-285750">
              <a:spcBef>
                <a:spcPct val="20000"/>
              </a:spcBef>
              <a:buFont typeface="Times" pitchFamily="-64" charset="0"/>
              <a:buChar char="•"/>
              <a:defRPr sz="2000">
                <a:solidFill>
                  <a:srgbClr val="333333"/>
                </a:solidFill>
                <a:latin typeface="Arial" charset="0"/>
                <a:ea typeface="ＭＳ Ｐゴシック" pitchFamily="34" charset="-128"/>
              </a:defRPr>
            </a:lvl2pPr>
            <a:lvl3pPr marL="1143000" indent="-228600">
              <a:spcBef>
                <a:spcPct val="20000"/>
              </a:spcBef>
              <a:buChar char="–"/>
              <a:defRPr>
                <a:solidFill>
                  <a:srgbClr val="333333"/>
                </a:solidFill>
                <a:latin typeface="Arial" charset="0"/>
                <a:ea typeface="ＭＳ Ｐゴシック" pitchFamily="34" charset="-128"/>
              </a:defRPr>
            </a:lvl3pPr>
            <a:lvl4pPr marL="1600200" indent="-228600">
              <a:spcBef>
                <a:spcPct val="20000"/>
              </a:spcBef>
              <a:buFont typeface="Wingdings" pitchFamily="2" charset="2"/>
              <a:buChar char="§"/>
              <a:defRPr sz="1600">
                <a:solidFill>
                  <a:srgbClr val="333333"/>
                </a:solidFill>
                <a:latin typeface="Arial" charset="0"/>
                <a:ea typeface="ＭＳ Ｐゴシック" pitchFamily="34" charset="-128"/>
              </a:defRPr>
            </a:lvl4pPr>
            <a:lvl5pPr marL="2057400" indent="-228600">
              <a:spcBef>
                <a:spcPct val="20000"/>
              </a:spcBef>
              <a:buFont typeface="Wingdings" pitchFamily="2" charset="2"/>
              <a:buChar char=""/>
              <a:defRPr sz="1400">
                <a:solidFill>
                  <a:srgbClr val="333333"/>
                </a:solidFill>
                <a:latin typeface="Arial" charset="0"/>
                <a:ea typeface="ＭＳ Ｐゴシック" pitchFamily="34" charset="-128"/>
              </a:defRPr>
            </a:lvl5pPr>
            <a:lvl6pPr marL="2514600" indent="-228600" eaLnBrk="0" fontAlgn="base" hangingPunct="0">
              <a:spcBef>
                <a:spcPct val="20000"/>
              </a:spcBef>
              <a:spcAft>
                <a:spcPct val="0"/>
              </a:spcAft>
              <a:buFont typeface="Wingdings" pitchFamily="2" charset="2"/>
              <a:buChar char=""/>
              <a:defRPr sz="1400">
                <a:solidFill>
                  <a:srgbClr val="333333"/>
                </a:solidFill>
                <a:latin typeface="Arial" charset="0"/>
                <a:ea typeface="ＭＳ Ｐゴシック" pitchFamily="34" charset="-128"/>
              </a:defRPr>
            </a:lvl6pPr>
            <a:lvl7pPr marL="2971800" indent="-228600" eaLnBrk="0" fontAlgn="base" hangingPunct="0">
              <a:spcBef>
                <a:spcPct val="20000"/>
              </a:spcBef>
              <a:spcAft>
                <a:spcPct val="0"/>
              </a:spcAft>
              <a:buFont typeface="Wingdings" pitchFamily="2" charset="2"/>
              <a:buChar char=""/>
              <a:defRPr sz="1400">
                <a:solidFill>
                  <a:srgbClr val="333333"/>
                </a:solidFill>
                <a:latin typeface="Arial" charset="0"/>
                <a:ea typeface="ＭＳ Ｐゴシック" pitchFamily="34" charset="-128"/>
              </a:defRPr>
            </a:lvl7pPr>
            <a:lvl8pPr marL="3429000" indent="-228600" eaLnBrk="0" fontAlgn="base" hangingPunct="0">
              <a:spcBef>
                <a:spcPct val="20000"/>
              </a:spcBef>
              <a:spcAft>
                <a:spcPct val="0"/>
              </a:spcAft>
              <a:buFont typeface="Wingdings" pitchFamily="2" charset="2"/>
              <a:buChar char=""/>
              <a:defRPr sz="1400">
                <a:solidFill>
                  <a:srgbClr val="333333"/>
                </a:solidFill>
                <a:latin typeface="Arial" charset="0"/>
                <a:ea typeface="ＭＳ Ｐゴシック" pitchFamily="34" charset="-128"/>
              </a:defRPr>
            </a:lvl8pPr>
            <a:lvl9pPr marL="3886200" indent="-228600" eaLnBrk="0" fontAlgn="base" hangingPunct="0">
              <a:spcBef>
                <a:spcPct val="20000"/>
              </a:spcBef>
              <a:spcAft>
                <a:spcPct val="0"/>
              </a:spcAft>
              <a:buFont typeface="Wingdings" pitchFamily="2" charset="2"/>
              <a:buChar char=""/>
              <a:defRPr sz="1400">
                <a:solidFill>
                  <a:srgbClr val="333333"/>
                </a:solidFill>
                <a:latin typeface="Arial" charset="0"/>
                <a:ea typeface="ＭＳ Ｐゴシック" pitchFamily="34" charset="-128"/>
              </a:defRPr>
            </a:lvl9pPr>
          </a:lstStyle>
          <a:p>
            <a:pPr lvl="1" eaLnBrk="1" hangingPunct="1">
              <a:defRPr/>
            </a:pPr>
            <a:r>
              <a:rPr lang="en-US" altLang="en-US" dirty="0">
                <a:latin typeface="+mn-lt"/>
                <a:ea typeface="+mn-ea"/>
              </a:rPr>
              <a:t>Serves as the support and training center for the </a:t>
            </a:r>
            <a:r>
              <a:rPr lang="en-US" altLang="en-US" dirty="0" smtClean="0">
                <a:latin typeface="+mn-lt"/>
                <a:ea typeface="+mn-ea"/>
              </a:rPr>
              <a:t>BFCC Quality Improvement Organizations (QIOs) </a:t>
            </a:r>
            <a:r>
              <a:rPr lang="en-US" altLang="en-US" dirty="0">
                <a:latin typeface="+mn-lt"/>
                <a:ea typeface="+mn-ea"/>
              </a:rPr>
              <a:t>(Livanta and </a:t>
            </a:r>
            <a:r>
              <a:rPr lang="en-US" altLang="en-US" dirty="0" smtClean="0">
                <a:latin typeface="+mn-lt"/>
                <a:ea typeface="+mn-ea"/>
              </a:rPr>
              <a:t>KEPRO)</a:t>
            </a:r>
            <a:endParaRPr lang="en-US" altLang="en-US" dirty="0">
              <a:latin typeface="+mn-lt"/>
              <a:ea typeface="+mn-ea"/>
            </a:endParaRPr>
          </a:p>
          <a:p>
            <a:pPr lvl="1" eaLnBrk="1" hangingPunct="1">
              <a:defRPr/>
            </a:pPr>
            <a:r>
              <a:rPr lang="en-US" altLang="en-US" dirty="0" smtClean="0">
                <a:latin typeface="+mn-lt"/>
                <a:ea typeface="+mn-ea"/>
              </a:rPr>
              <a:t>Collects and analyzes national </a:t>
            </a:r>
            <a:r>
              <a:rPr lang="en-US" altLang="en-US" dirty="0">
                <a:latin typeface="+mn-lt"/>
                <a:ea typeface="+mn-ea"/>
              </a:rPr>
              <a:t>data to identify trends and improvement </a:t>
            </a:r>
            <a:r>
              <a:rPr lang="en-US" altLang="en-US" dirty="0" smtClean="0">
                <a:latin typeface="+mn-lt"/>
                <a:ea typeface="+mn-ea"/>
              </a:rPr>
              <a:t>opportunities</a:t>
            </a:r>
            <a:endParaRPr lang="en-US" altLang="en-US" dirty="0">
              <a:latin typeface="+mn-lt"/>
              <a:ea typeface="+mn-ea"/>
            </a:endParaRPr>
          </a:p>
          <a:p>
            <a:pPr lvl="1" eaLnBrk="1" hangingPunct="1">
              <a:defRPr/>
            </a:pPr>
            <a:r>
              <a:rPr lang="en-US" altLang="en-US" dirty="0" smtClean="0">
                <a:latin typeface="+mn-lt"/>
                <a:ea typeface="+mn-ea"/>
              </a:rPr>
              <a:t>Works with other national experts and partners to do outreach to raise awareness about beneficiary rights and case review</a:t>
            </a:r>
            <a:endParaRPr lang="en-US" altLang="en-US" dirty="0">
              <a:latin typeface="+mn-lt"/>
              <a:ea typeface="+mn-ea"/>
            </a:endParaRPr>
          </a:p>
        </p:txBody>
      </p:sp>
      <p:pic>
        <p:nvPicPr>
          <p:cNvPr id="1026" name="Picture 2" descr="BFCC-QIOs, Community-Based Approach Engage Patients and Families, Data-Driven Continuous Support, Collatorate and Communicate" title="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295400"/>
            <a:ext cx="2962275" cy="546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57200" y="0"/>
            <a:ext cx="6705600" cy="1289050"/>
          </a:xfrm>
        </p:spPr>
        <p:txBody>
          <a:bodyPr/>
          <a:lstStyle/>
          <a:p>
            <a:r>
              <a:rPr lang="en-US" altLang="en-US" dirty="0" smtClean="0"/>
              <a:t>BFCC-NCC</a:t>
            </a:r>
          </a:p>
        </p:txBody>
      </p:sp>
    </p:spTree>
    <p:extLst>
      <p:ext uri="{BB962C8B-B14F-4D97-AF65-F5344CB8AC3E}">
        <p14:creationId xmlns:p14="http://schemas.microsoft.com/office/powerpoint/2010/main" val="304859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Locate Your BFCC-QIO</a:t>
            </a:r>
          </a:p>
        </p:txBody>
      </p:sp>
      <p:sp>
        <p:nvSpPr>
          <p:cNvPr id="2" name="Content Placeholder 1"/>
          <p:cNvSpPr>
            <a:spLocks noGrp="1"/>
          </p:cNvSpPr>
          <p:nvPr>
            <p:ph idx="1"/>
          </p:nvPr>
        </p:nvSpPr>
        <p:spPr/>
        <p:txBody>
          <a:bodyPr/>
          <a:lstStyle/>
          <a:p>
            <a:r>
              <a:rPr lang="en-US" dirty="0" smtClean="0"/>
              <a:t>Visit </a:t>
            </a:r>
            <a:r>
              <a:rPr lang="en-US" dirty="0" smtClean="0">
                <a:hlinkClick r:id="rId3"/>
              </a:rPr>
              <a:t>http://qioprogram.org/contact-zones</a:t>
            </a:r>
            <a:r>
              <a:rPr lang="en-US" dirty="0" smtClean="0"/>
              <a:t> to locate your BFCC-QIO.</a:t>
            </a:r>
            <a:endParaRPr lang="en-US" dirty="0"/>
          </a:p>
        </p:txBody>
      </p:sp>
    </p:spTree>
    <p:extLst>
      <p:ext uri="{BB962C8B-B14F-4D97-AF65-F5344CB8AC3E}">
        <p14:creationId xmlns:p14="http://schemas.microsoft.com/office/powerpoint/2010/main" val="1678874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dirty="0" smtClean="0"/>
              <a:t>BFCC-QIOs</a:t>
            </a:r>
          </a:p>
        </p:txBody>
      </p:sp>
      <p:sp>
        <p:nvSpPr>
          <p:cNvPr id="7177" name="Content Placeholder 2"/>
          <p:cNvSpPr>
            <a:spLocks noGrp="1"/>
          </p:cNvSpPr>
          <p:nvPr>
            <p:ph idx="1"/>
          </p:nvPr>
        </p:nvSpPr>
        <p:spPr>
          <a:xfrm>
            <a:off x="304800" y="1600200"/>
            <a:ext cx="8153400" cy="990600"/>
          </a:xfrm>
        </p:spPr>
        <p:txBody>
          <a:bodyPr/>
          <a:lstStyle/>
          <a:p>
            <a:pPr marL="0" lvl="1" indent="0" eaLnBrk="1" hangingPunct="1">
              <a:buFont typeface="Times" pitchFamily="-64" charset="0"/>
              <a:buNone/>
            </a:pPr>
            <a:r>
              <a:rPr lang="en-US" altLang="en-US" sz="2400" dirty="0">
                <a:solidFill>
                  <a:srgbClr val="003895"/>
                </a:solidFill>
                <a:cs typeface="+mn-cs"/>
              </a:rPr>
              <a:t>Two designated </a:t>
            </a:r>
            <a:r>
              <a:rPr lang="en-US" altLang="en-US" sz="2400" dirty="0" smtClean="0">
                <a:solidFill>
                  <a:srgbClr val="003895"/>
                </a:solidFill>
                <a:cs typeface="+mn-cs"/>
              </a:rPr>
              <a:t>BFCC-QIOs serve all 50 </a:t>
            </a:r>
            <a:r>
              <a:rPr lang="en-US" altLang="en-US" sz="2400" dirty="0">
                <a:solidFill>
                  <a:srgbClr val="003895"/>
                </a:solidFill>
                <a:cs typeface="+mn-cs"/>
              </a:rPr>
              <a:t>states and three territories, which are grouped into five areas. </a:t>
            </a:r>
          </a:p>
        </p:txBody>
      </p:sp>
      <p:pic>
        <p:nvPicPr>
          <p:cNvPr id="6" name="Content Placeholder 5" descr="This graphic shows the map of the US with the 5 BFCC-QIO areas along with phone numbers for each of the areas." title="BFCC-QIO Areas"/>
          <p:cNvPicPr>
            <a:picLocks noGrp="1" noChangeAspect="1"/>
          </p:cNvPicPr>
          <p:nvPr>
            <p:ph idx="10"/>
          </p:nvPr>
        </p:nvPicPr>
        <p:blipFill>
          <a:blip r:embed="rId3">
            <a:extLst>
              <a:ext uri="{28A0092B-C50C-407E-A947-70E740481C1C}">
                <a14:useLocalDpi xmlns:a14="http://schemas.microsoft.com/office/drawing/2010/main" val="0"/>
              </a:ext>
            </a:extLst>
          </a:blip>
          <a:stretch>
            <a:fillRect/>
          </a:stretch>
        </p:blipFill>
        <p:spPr>
          <a:xfrm>
            <a:off x="604348" y="2514600"/>
            <a:ext cx="7554303" cy="3352800"/>
          </a:xfrm>
        </p:spPr>
      </p:pic>
    </p:spTree>
    <p:extLst>
      <p:ext uri="{BB962C8B-B14F-4D97-AF65-F5344CB8AC3E}">
        <p14:creationId xmlns:p14="http://schemas.microsoft.com/office/powerpoint/2010/main" val="644608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smtClean="0"/>
              <a:t>BFCC-QIO: Medicare Rights</a:t>
            </a:r>
          </a:p>
        </p:txBody>
      </p:sp>
      <p:sp>
        <p:nvSpPr>
          <p:cNvPr id="15363" name="Content Placeholder 2"/>
          <p:cNvSpPr>
            <a:spLocks noGrp="1"/>
          </p:cNvSpPr>
          <p:nvPr>
            <p:ph idx="1"/>
          </p:nvPr>
        </p:nvSpPr>
        <p:spPr>
          <a:xfrm>
            <a:off x="304800" y="1600200"/>
            <a:ext cx="5105400" cy="3962400"/>
          </a:xfrm>
        </p:spPr>
        <p:txBody>
          <a:bodyPr/>
          <a:lstStyle/>
          <a:p>
            <a:pPr>
              <a:defRPr/>
            </a:pPr>
            <a:r>
              <a:rPr lang="en-US" altLang="en-US" dirty="0"/>
              <a:t>Medicare beneficiaries have the right to: </a:t>
            </a:r>
          </a:p>
          <a:p>
            <a:pPr lvl="1" eaLnBrk="1" hangingPunct="1">
              <a:defRPr/>
            </a:pPr>
            <a:r>
              <a:rPr lang="en-US" altLang="en-US" kern="1200" dirty="0">
                <a:cs typeface="+mn-cs"/>
              </a:rPr>
              <a:t>File a </a:t>
            </a:r>
            <a:r>
              <a:rPr lang="en-US" altLang="en-US" kern="1200" dirty="0" smtClean="0">
                <a:cs typeface="+mn-cs"/>
              </a:rPr>
              <a:t>formal quality </a:t>
            </a:r>
            <a:r>
              <a:rPr lang="en-US" altLang="en-US" kern="1200" dirty="0">
                <a:cs typeface="+mn-cs"/>
              </a:rPr>
              <a:t>of care complaint with </a:t>
            </a:r>
            <a:r>
              <a:rPr lang="en-US" altLang="en-US" kern="1200" dirty="0" smtClean="0">
                <a:cs typeface="+mn-cs"/>
              </a:rPr>
              <a:t>their BFCC-QIO</a:t>
            </a:r>
            <a:endParaRPr lang="en-US" altLang="en-US" kern="1200" dirty="0">
              <a:cs typeface="+mn-cs"/>
            </a:endParaRPr>
          </a:p>
          <a:p>
            <a:pPr lvl="1" eaLnBrk="1" hangingPunct="1">
              <a:defRPr/>
            </a:pPr>
            <a:r>
              <a:rPr lang="en-US" altLang="en-US" kern="1200" dirty="0">
                <a:cs typeface="+mn-cs"/>
              </a:rPr>
              <a:t>File an appeal of their </a:t>
            </a:r>
            <a:r>
              <a:rPr lang="en-US" altLang="en-US" kern="1200" dirty="0" smtClean="0">
                <a:cs typeface="+mn-cs"/>
              </a:rPr>
              <a:t>discharge </a:t>
            </a:r>
            <a:r>
              <a:rPr lang="en-US" altLang="en-US" kern="1200" dirty="0">
                <a:cs typeface="+mn-cs"/>
              </a:rPr>
              <a:t>from a hospital, </a:t>
            </a:r>
            <a:r>
              <a:rPr lang="en-US" altLang="en-US" kern="1200" dirty="0" smtClean="0">
                <a:cs typeface="+mn-cs"/>
              </a:rPr>
              <a:t>skilled </a:t>
            </a:r>
            <a:r>
              <a:rPr lang="en-US" altLang="en-US" kern="1200" dirty="0">
                <a:cs typeface="+mn-cs"/>
              </a:rPr>
              <a:t>nursing facility, </a:t>
            </a:r>
            <a:r>
              <a:rPr lang="en-US" altLang="en-US" kern="1200" dirty="0" smtClean="0">
                <a:cs typeface="+mn-cs"/>
              </a:rPr>
              <a:t>home </a:t>
            </a:r>
            <a:r>
              <a:rPr lang="en-US" altLang="en-US" kern="1200" dirty="0">
                <a:cs typeface="+mn-cs"/>
              </a:rPr>
              <a:t>health agency, </a:t>
            </a:r>
            <a:br>
              <a:rPr lang="en-US" altLang="en-US" kern="1200" dirty="0">
                <a:cs typeface="+mn-cs"/>
              </a:rPr>
            </a:br>
            <a:r>
              <a:rPr lang="en-US" altLang="en-US" kern="1200" dirty="0">
                <a:cs typeface="+mn-cs"/>
              </a:rPr>
              <a:t>or </a:t>
            </a:r>
            <a:r>
              <a:rPr lang="en-US" altLang="en-US" kern="1200" dirty="0" smtClean="0">
                <a:cs typeface="+mn-cs"/>
              </a:rPr>
              <a:t>hospice care</a:t>
            </a:r>
            <a:endParaRPr lang="en-US" altLang="en-US" kern="1200" dirty="0">
              <a:cs typeface="+mn-cs"/>
            </a:endParaRPr>
          </a:p>
          <a:p>
            <a:pPr lvl="1" eaLnBrk="1" hangingPunct="1">
              <a:defRPr/>
            </a:pPr>
            <a:r>
              <a:rPr lang="en-US" altLang="en-US" kern="1200" dirty="0">
                <a:cs typeface="+mn-cs"/>
              </a:rPr>
              <a:t>Request Immediate </a:t>
            </a:r>
            <a:r>
              <a:rPr lang="en-US" altLang="en-US" kern="1200" dirty="0" smtClean="0">
                <a:cs typeface="+mn-cs"/>
              </a:rPr>
              <a:t>Advocacy to quickly resolve a complaint about a Medicare provider or practitioner</a:t>
            </a:r>
            <a:endParaRPr lang="en-US" altLang="en-US" kern="1200" dirty="0">
              <a:cs typeface="+mn-cs"/>
            </a:endParaRPr>
          </a:p>
          <a:p>
            <a:pPr>
              <a:defRPr/>
            </a:pPr>
            <a:endParaRPr lang="en-US" altLang="en-US" dirty="0" smtClean="0"/>
          </a:p>
        </p:txBody>
      </p:sp>
      <p:pic>
        <p:nvPicPr>
          <p:cNvPr id="4" name="Content Placeholder 3" descr="Group of seniors looking at the camera smiling" title="Photo"/>
          <p:cNvPicPr>
            <a:picLocks noGrp="1" noChangeAspect="1"/>
          </p:cNvPicPr>
          <p:nvPr>
            <p:ph idx="10"/>
          </p:nvPr>
        </p:nvPicPr>
        <p:blipFill>
          <a:blip r:embed="rId3">
            <a:extLst>
              <a:ext uri="{28A0092B-C50C-407E-A947-70E740481C1C}">
                <a14:useLocalDpi xmlns:a14="http://schemas.microsoft.com/office/drawing/2010/main" val="0"/>
              </a:ext>
            </a:extLst>
          </a:blip>
          <a:stretch>
            <a:fillRect/>
          </a:stretch>
        </p:blipFill>
        <p:spPr>
          <a:xfrm>
            <a:off x="5486400" y="2286000"/>
            <a:ext cx="3029712" cy="2578608"/>
          </a:xfrm>
        </p:spPr>
      </p:pic>
    </p:spTree>
    <p:extLst>
      <p:ext uri="{BB962C8B-B14F-4D97-AF65-F5344CB8AC3E}">
        <p14:creationId xmlns:p14="http://schemas.microsoft.com/office/powerpoint/2010/main" val="1820942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Quality of Care Complaints</a:t>
            </a:r>
          </a:p>
        </p:txBody>
      </p:sp>
      <p:sp>
        <p:nvSpPr>
          <p:cNvPr id="10243" name="Content Placeholder 2"/>
          <p:cNvSpPr>
            <a:spLocks noGrp="1"/>
          </p:cNvSpPr>
          <p:nvPr>
            <p:ph idx="1"/>
          </p:nvPr>
        </p:nvSpPr>
        <p:spPr/>
        <p:txBody>
          <a:bodyPr/>
          <a:lstStyle/>
          <a:p>
            <a:pPr lvl="1" eaLnBrk="1" hangingPunct="1"/>
            <a:r>
              <a:rPr lang="en-US" altLang="en-US" dirty="0"/>
              <a:t>Medicare beneficiaries can file a complaint regarding the quality of care that they </a:t>
            </a:r>
            <a:r>
              <a:rPr lang="en-US" altLang="en-US" dirty="0" smtClean="0"/>
              <a:t>received.</a:t>
            </a:r>
            <a:endParaRPr lang="en-US" altLang="en-US" dirty="0"/>
          </a:p>
          <a:p>
            <a:pPr lvl="1" eaLnBrk="1" hangingPunct="1"/>
            <a:r>
              <a:rPr lang="en-US" altLang="en-US" dirty="0"/>
              <a:t>Examples of quality of care concerns: </a:t>
            </a:r>
          </a:p>
          <a:p>
            <a:pPr lvl="2" eaLnBrk="1" hangingPunct="1">
              <a:buFontTx/>
              <a:buChar char="–"/>
            </a:pPr>
            <a:r>
              <a:rPr lang="en-US" altLang="en-US" dirty="0"/>
              <a:t>Receiving the wrong medication</a:t>
            </a:r>
          </a:p>
          <a:p>
            <a:pPr lvl="2" eaLnBrk="1" hangingPunct="1">
              <a:buFontTx/>
              <a:buChar char="–"/>
            </a:pPr>
            <a:r>
              <a:rPr lang="en-US" altLang="en-US" dirty="0"/>
              <a:t>Developing a hospital-acquired infection that was not treated</a:t>
            </a:r>
          </a:p>
          <a:p>
            <a:pPr lvl="2" eaLnBrk="1" hangingPunct="1">
              <a:buFontTx/>
              <a:buChar char="–"/>
            </a:pPr>
            <a:r>
              <a:rPr lang="en-US" altLang="en-US" dirty="0"/>
              <a:t>Receiving incomplete or no discharge instructions</a:t>
            </a:r>
          </a:p>
          <a:p>
            <a:pPr lvl="2" eaLnBrk="1" hangingPunct="1">
              <a:buFontTx/>
              <a:buChar char="–"/>
            </a:pPr>
            <a:r>
              <a:rPr lang="en-US" altLang="en-US" dirty="0"/>
              <a:t>Not receiving care timely</a:t>
            </a:r>
          </a:p>
          <a:p>
            <a:pPr lvl="1" eaLnBrk="1" hangingPunct="1"/>
            <a:r>
              <a:rPr lang="en-US" altLang="en-US" dirty="0"/>
              <a:t>A BFCC-QIO independent physician reviewer will review the medical record to determine if the beneficiary received the </a:t>
            </a:r>
            <a:r>
              <a:rPr lang="en-US" altLang="en-US" dirty="0" smtClean="0"/>
              <a:t>proper </a:t>
            </a:r>
            <a:r>
              <a:rPr lang="en-US" altLang="en-US" dirty="0"/>
              <a:t>care. </a:t>
            </a:r>
          </a:p>
          <a:p>
            <a:pPr lvl="1" eaLnBrk="1" hangingPunct="1"/>
            <a:r>
              <a:rPr lang="en-US" altLang="en-US" dirty="0"/>
              <a:t>If proper care was not provided, the provider may be placed on a quality improvement plan for monitoring.</a:t>
            </a:r>
          </a:p>
        </p:txBody>
      </p:sp>
    </p:spTree>
    <p:extLst>
      <p:ext uri="{BB962C8B-B14F-4D97-AF65-F5344CB8AC3E}">
        <p14:creationId xmlns:p14="http://schemas.microsoft.com/office/powerpoint/2010/main" val="1312438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Discharge Appeals</a:t>
            </a:r>
          </a:p>
        </p:txBody>
      </p:sp>
      <p:sp>
        <p:nvSpPr>
          <p:cNvPr id="15363" name="Content Placeholder 2"/>
          <p:cNvSpPr>
            <a:spLocks noGrp="1"/>
          </p:cNvSpPr>
          <p:nvPr>
            <p:ph idx="1"/>
          </p:nvPr>
        </p:nvSpPr>
        <p:spPr>
          <a:xfrm>
            <a:off x="304800" y="1600200"/>
            <a:ext cx="5410200" cy="3962400"/>
          </a:xfrm>
        </p:spPr>
        <p:txBody>
          <a:bodyPr/>
          <a:lstStyle/>
          <a:p>
            <a:pPr lvl="1" eaLnBrk="1" hangingPunct="1">
              <a:defRPr/>
            </a:pPr>
            <a:r>
              <a:rPr lang="en-US" altLang="en-US" dirty="0"/>
              <a:t>Medicare beneficiaries have the right to appeal their discharge from a: </a:t>
            </a:r>
          </a:p>
          <a:p>
            <a:pPr lvl="2" eaLnBrk="1" hangingPunct="1">
              <a:defRPr/>
            </a:pPr>
            <a:r>
              <a:rPr lang="en-US" altLang="en-US" dirty="0"/>
              <a:t>Hospital</a:t>
            </a:r>
          </a:p>
          <a:p>
            <a:pPr lvl="2" eaLnBrk="1" hangingPunct="1">
              <a:defRPr/>
            </a:pPr>
            <a:r>
              <a:rPr lang="en-US" altLang="en-US" dirty="0"/>
              <a:t>Skilled nursing facility</a:t>
            </a:r>
          </a:p>
          <a:p>
            <a:pPr lvl="2" eaLnBrk="1" hangingPunct="1">
              <a:defRPr/>
            </a:pPr>
            <a:r>
              <a:rPr lang="en-US" altLang="en-US" dirty="0"/>
              <a:t>Home health agency</a:t>
            </a:r>
          </a:p>
          <a:p>
            <a:pPr lvl="2" eaLnBrk="1" hangingPunct="1">
              <a:defRPr/>
            </a:pPr>
            <a:r>
              <a:rPr lang="en-US" altLang="en-US" dirty="0"/>
              <a:t>Outpatient rehabilitation</a:t>
            </a:r>
          </a:p>
          <a:p>
            <a:pPr lvl="2" eaLnBrk="1" hangingPunct="1">
              <a:defRPr/>
            </a:pPr>
            <a:r>
              <a:rPr lang="en-US" altLang="en-US" dirty="0"/>
              <a:t>Hospice</a:t>
            </a:r>
          </a:p>
          <a:p>
            <a:pPr lvl="1" eaLnBrk="1" hangingPunct="1">
              <a:defRPr/>
            </a:pPr>
            <a:r>
              <a:rPr lang="en-US" altLang="en-US" dirty="0"/>
              <a:t>The beneficiary can call their </a:t>
            </a:r>
            <a:r>
              <a:rPr lang="en-US" altLang="en-US" dirty="0" smtClean="0"/>
              <a:t/>
            </a:r>
            <a:br>
              <a:rPr lang="en-US" altLang="en-US" dirty="0" smtClean="0"/>
            </a:br>
            <a:r>
              <a:rPr lang="en-US" altLang="en-US" dirty="0" smtClean="0"/>
              <a:t>BFCC-QIO </a:t>
            </a:r>
            <a:r>
              <a:rPr lang="en-US" altLang="en-US" dirty="0"/>
              <a:t>and </a:t>
            </a:r>
            <a:r>
              <a:rPr lang="en-US" altLang="en-US" dirty="0" smtClean="0"/>
              <a:t>an independent physician </a:t>
            </a:r>
            <a:r>
              <a:rPr lang="en-US" altLang="en-US" dirty="0"/>
              <a:t>r</a:t>
            </a:r>
            <a:r>
              <a:rPr lang="en-US" altLang="en-US" dirty="0" smtClean="0"/>
              <a:t>eviewer </a:t>
            </a:r>
            <a:r>
              <a:rPr lang="en-US" altLang="en-US" dirty="0"/>
              <a:t>will review the medical record and determine if the beneficiary should stay longer. </a:t>
            </a:r>
          </a:p>
          <a:p>
            <a:pPr marL="0" indent="0">
              <a:spcBef>
                <a:spcPct val="0"/>
              </a:spcBef>
              <a:defRPr/>
            </a:pPr>
            <a:endParaRPr lang="en-US" altLang="en-US" dirty="0" smtClean="0">
              <a:solidFill>
                <a:srgbClr val="003F6E"/>
              </a:solidFill>
            </a:endParaRPr>
          </a:p>
        </p:txBody>
      </p:sp>
      <p:pic>
        <p:nvPicPr>
          <p:cNvPr id="4" name="Content Placeholder 3" descr="Cliniican with a patient" title="Photo"/>
          <p:cNvPicPr>
            <a:picLocks noGrp="1" noChangeAspect="1"/>
          </p:cNvPicPr>
          <p:nvPr>
            <p:ph idx="10"/>
          </p:nvPr>
        </p:nvPicPr>
        <p:blipFill>
          <a:blip r:embed="rId3">
            <a:extLst>
              <a:ext uri="{28A0092B-C50C-407E-A947-70E740481C1C}">
                <a14:useLocalDpi xmlns:a14="http://schemas.microsoft.com/office/drawing/2010/main" val="0"/>
              </a:ext>
            </a:extLst>
          </a:blip>
          <a:stretch>
            <a:fillRect/>
          </a:stretch>
        </p:blipFill>
        <p:spPr>
          <a:xfrm>
            <a:off x="6019800" y="2590800"/>
            <a:ext cx="2462784" cy="1853184"/>
          </a:xfrm>
        </p:spPr>
      </p:pic>
    </p:spTree>
    <p:extLst>
      <p:ext uri="{BB962C8B-B14F-4D97-AF65-F5344CB8AC3E}">
        <p14:creationId xmlns:p14="http://schemas.microsoft.com/office/powerpoint/2010/main" val="2495596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Immediate Advocacy</a:t>
            </a:r>
          </a:p>
        </p:txBody>
      </p:sp>
      <p:sp>
        <p:nvSpPr>
          <p:cNvPr id="15363" name="Content Placeholder 2"/>
          <p:cNvSpPr>
            <a:spLocks noGrp="1"/>
          </p:cNvSpPr>
          <p:nvPr>
            <p:ph idx="1"/>
          </p:nvPr>
        </p:nvSpPr>
        <p:spPr>
          <a:xfrm>
            <a:off x="304800" y="1600200"/>
            <a:ext cx="7924800" cy="3962400"/>
          </a:xfrm>
        </p:spPr>
        <p:txBody>
          <a:bodyPr/>
          <a:lstStyle/>
          <a:p>
            <a:pPr lvl="1" eaLnBrk="1" hangingPunct="1">
              <a:defRPr/>
            </a:pPr>
            <a:r>
              <a:rPr lang="en-US" altLang="en-US" dirty="0" smtClean="0"/>
              <a:t>An informal dispute resolution process used to quickly resolve concerns a Medicare beneficiary or their representative has </a:t>
            </a:r>
            <a:r>
              <a:rPr lang="en-US" altLang="en-US" kern="1200" dirty="0" smtClean="0"/>
              <a:t>about </a:t>
            </a:r>
            <a:r>
              <a:rPr lang="en-US" altLang="en-US" kern="1200" dirty="0"/>
              <a:t>a Medicare provider or practitioner</a:t>
            </a:r>
          </a:p>
          <a:p>
            <a:pPr lvl="1" eaLnBrk="1" hangingPunct="1">
              <a:defRPr/>
            </a:pPr>
            <a:r>
              <a:rPr lang="en-US" altLang="en-US" dirty="0" smtClean="0"/>
              <a:t>Examples of complaints:</a:t>
            </a:r>
            <a:endParaRPr lang="en-US" altLang="en-US" dirty="0"/>
          </a:p>
          <a:p>
            <a:pPr lvl="2" eaLnBrk="1" hangingPunct="1">
              <a:defRPr/>
            </a:pPr>
            <a:r>
              <a:rPr lang="en-US" altLang="en-US" dirty="0" smtClean="0"/>
              <a:t>Lack of communication by hospital staff</a:t>
            </a:r>
          </a:p>
          <a:p>
            <a:pPr lvl="2" eaLnBrk="1" hangingPunct="1">
              <a:defRPr/>
            </a:pPr>
            <a:r>
              <a:rPr lang="en-US" altLang="en-US" dirty="0" smtClean="0"/>
              <a:t>Failure to receive </a:t>
            </a:r>
            <a:r>
              <a:rPr lang="en-US" altLang="en-US" dirty="0" smtClean="0"/>
              <a:t/>
            </a:r>
            <a:br>
              <a:rPr lang="en-US" altLang="en-US" dirty="0" smtClean="0"/>
            </a:br>
            <a:r>
              <a:rPr lang="en-US" altLang="en-US" dirty="0" smtClean="0"/>
              <a:t>medical </a:t>
            </a:r>
            <a:r>
              <a:rPr lang="en-US" altLang="en-US" dirty="0" smtClean="0"/>
              <a:t>equipment</a:t>
            </a:r>
          </a:p>
          <a:p>
            <a:pPr lvl="2" eaLnBrk="1" hangingPunct="1">
              <a:defRPr/>
            </a:pPr>
            <a:r>
              <a:rPr lang="en-US" altLang="en-US" dirty="0" smtClean="0"/>
              <a:t>Difficulty scheduling </a:t>
            </a:r>
            <a:r>
              <a:rPr lang="en-US" altLang="en-US" dirty="0" smtClean="0"/>
              <a:t/>
            </a:r>
            <a:br>
              <a:rPr lang="en-US" altLang="en-US" dirty="0" smtClean="0"/>
            </a:br>
            <a:r>
              <a:rPr lang="en-US" altLang="en-US" dirty="0" smtClean="0"/>
              <a:t>an </a:t>
            </a:r>
            <a:r>
              <a:rPr lang="en-US" altLang="en-US" dirty="0" smtClean="0"/>
              <a:t>appointment for </a:t>
            </a:r>
            <a:r>
              <a:rPr lang="en-US" altLang="en-US" dirty="0" smtClean="0"/>
              <a:t/>
            </a:r>
            <a:br>
              <a:rPr lang="en-US" altLang="en-US" dirty="0" smtClean="0"/>
            </a:br>
            <a:r>
              <a:rPr lang="en-US" altLang="en-US" dirty="0" smtClean="0"/>
              <a:t>a </a:t>
            </a:r>
            <a:r>
              <a:rPr lang="en-US" altLang="en-US" dirty="0" smtClean="0"/>
              <a:t>prescription refill</a:t>
            </a:r>
          </a:p>
          <a:p>
            <a:pPr marL="0" indent="0">
              <a:spcBef>
                <a:spcPct val="0"/>
              </a:spcBef>
              <a:defRPr/>
            </a:pPr>
            <a:endParaRPr lang="en-US" altLang="en-US" dirty="0" smtClean="0">
              <a:solidFill>
                <a:srgbClr val="003F6E"/>
              </a:solidFill>
            </a:endParaRPr>
          </a:p>
        </p:txBody>
      </p:sp>
      <p:pic>
        <p:nvPicPr>
          <p:cNvPr id="4" name="Content Placeholder 3" descr="Customer service representative" title="Photo"/>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4114800" y="3505200"/>
            <a:ext cx="4488501" cy="2286000"/>
          </a:xfrm>
        </p:spPr>
      </p:pic>
    </p:spTree>
    <p:extLst>
      <p:ext uri="{BB962C8B-B14F-4D97-AF65-F5344CB8AC3E}">
        <p14:creationId xmlns:p14="http://schemas.microsoft.com/office/powerpoint/2010/main" val="1330489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BFCC-NCC Logo ">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MS">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RC">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2606</TotalTime>
  <Words>721</Words>
  <Application>Microsoft Office PowerPoint</Application>
  <PresentationFormat>On-screen Show (4:3)</PresentationFormat>
  <Paragraphs>83</Paragraphs>
  <Slides>14</Slides>
  <Notes>13</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BFCC-NCC Logo </vt:lpstr>
      <vt:lpstr>CMS</vt:lpstr>
      <vt:lpstr>ORC</vt:lpstr>
      <vt:lpstr>Medicare Rights</vt:lpstr>
      <vt:lpstr>BFCC-NCC Outreach </vt:lpstr>
      <vt:lpstr>BFCC-NCC</vt:lpstr>
      <vt:lpstr>Locate Your BFCC-QIO</vt:lpstr>
      <vt:lpstr>BFCC-QIOs</vt:lpstr>
      <vt:lpstr>BFCC-QIO: Medicare Rights</vt:lpstr>
      <vt:lpstr>Quality of Care Complaints</vt:lpstr>
      <vt:lpstr>Discharge Appeals</vt:lpstr>
      <vt:lpstr>Immediate Advocacy</vt:lpstr>
      <vt:lpstr>Immediate Advocacy  Success Story</vt:lpstr>
      <vt:lpstr>Immediate Advocacy  Success Story </vt:lpstr>
      <vt:lpstr>The Year in Numbers –  BFCC-QIOs</vt:lpstr>
      <vt:lpstr>Additional Resources</vt:lpstr>
      <vt:lpstr>Questions</vt:lpstr>
    </vt:vector>
  </TitlesOfParts>
  <Company>BFCC-NCC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BFCC-NCC Monthly Town Hall</dc:title>
  <dc:subject>BFCC-NCC August Town Hall</dc:subject>
  <dc:creator>BFCC-NCC</dc:creator>
  <cp:keywords>bfcc-ncc, town hall, qio</cp:keywords>
  <cp:lastModifiedBy>Jana Gibbs</cp:lastModifiedBy>
  <cp:revision>244</cp:revision>
  <dcterms:created xsi:type="dcterms:W3CDTF">2011-11-08T16:36:27Z</dcterms:created>
  <dcterms:modified xsi:type="dcterms:W3CDTF">2017-03-08T17:08:24Z</dcterms:modified>
  <cp:contentStatus>Draft</cp:contentStatus>
</cp:coreProperties>
</file>